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embeddedFontLst>
    <p:embeddedFont>
      <p:font typeface="IBM Plex Sans"/>
      <p:regular r:id="rId105"/>
      <p:bold r:id="rId106"/>
      <p:italic r:id="rId107"/>
      <p:boldItalic r:id="rId108"/>
    </p:embeddedFont>
    <p:embeddedFont>
      <p:font typeface="Roboto"/>
      <p:regular r:id="rId109"/>
      <p:bold r:id="rId110"/>
      <p:italic r:id="rId111"/>
      <p:boldItalic r:id="rId112"/>
    </p:embeddedFont>
    <p:embeddedFont>
      <p:font typeface="Nunito"/>
      <p:regular r:id="rId113"/>
      <p:bold r:id="rId114"/>
      <p:italic r:id="rId115"/>
      <p:boldItalic r:id="rId116"/>
    </p:embeddedFont>
    <p:embeddedFont>
      <p:font typeface="Lato"/>
      <p:regular r:id="rId117"/>
      <p:bold r:id="rId118"/>
      <p:italic r:id="rId119"/>
      <p:boldItalic r:id="rId120"/>
    </p:embeddedFont>
    <p:embeddedFont>
      <p:font typeface="Open Sans"/>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IBMPlexSans-italic.fntdata"/><Relationship Id="rId106" Type="http://schemas.openxmlformats.org/officeDocument/2006/relationships/font" Target="fonts/IBMPlexSans-bold.fntdata"/><Relationship Id="rId105" Type="http://schemas.openxmlformats.org/officeDocument/2006/relationships/font" Target="fonts/IBMPlexSans-regular.fntdata"/><Relationship Id="rId104" Type="http://schemas.openxmlformats.org/officeDocument/2006/relationships/slide" Target="slides/slide99.xml"/><Relationship Id="rId109" Type="http://schemas.openxmlformats.org/officeDocument/2006/relationships/font" Target="fonts/Roboto-regular.fntdata"/><Relationship Id="rId108" Type="http://schemas.openxmlformats.org/officeDocument/2006/relationships/font" Target="fonts/IBMPlex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OpenSans-regular.fntdata"/><Relationship Id="rId25" Type="http://schemas.openxmlformats.org/officeDocument/2006/relationships/slide" Target="slides/slide20.xml"/><Relationship Id="rId120"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4" Type="http://schemas.openxmlformats.org/officeDocument/2006/relationships/font" Target="fonts/OpenSans-boldItalic.fntdata"/><Relationship Id="rId123" Type="http://schemas.openxmlformats.org/officeDocument/2006/relationships/font" Target="fonts/OpenSans-italic.fntdata"/><Relationship Id="rId122" Type="http://schemas.openxmlformats.org/officeDocument/2006/relationships/font" Target="fonts/OpenSans-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Lato-bold.fntdata"/><Relationship Id="rId117" Type="http://schemas.openxmlformats.org/officeDocument/2006/relationships/font" Target="fonts/Lato-regular.fntdata"/><Relationship Id="rId116" Type="http://schemas.openxmlformats.org/officeDocument/2006/relationships/font" Target="fonts/Nunito-boldItalic.fntdata"/><Relationship Id="rId115" Type="http://schemas.openxmlformats.org/officeDocument/2006/relationships/font" Target="fonts/Nunito-italic.fntdata"/><Relationship Id="rId119" Type="http://schemas.openxmlformats.org/officeDocument/2006/relationships/font" Target="fonts/Lato-italic.fntdata"/><Relationship Id="rId15" Type="http://schemas.openxmlformats.org/officeDocument/2006/relationships/slide" Target="slides/slide10.xml"/><Relationship Id="rId110" Type="http://schemas.openxmlformats.org/officeDocument/2006/relationships/font" Target="fonts/Robot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Nunito-bold.fntdata"/><Relationship Id="rId18" Type="http://schemas.openxmlformats.org/officeDocument/2006/relationships/slide" Target="slides/slide13.xml"/><Relationship Id="rId113" Type="http://schemas.openxmlformats.org/officeDocument/2006/relationships/font" Target="fonts/Nunito-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843f0ef8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843f0ef8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610ec039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610ec039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10ec0392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610ec0392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610ec0392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610ec0392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10ec039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10ec039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bb3b050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bb3b050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bb3b0508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bb3b0508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bb3b0508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bb3b0508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bb3b050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5bb3b050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bb3b050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bb3b050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bb3b050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5bb3b0508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bb3b050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bb3b050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bb3b0508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bb3b0508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610ec0392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610ec0392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bb3b0508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bb3b0508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bb3b0508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bb3b0508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bb3b0508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bb3b0508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10ec039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610ec039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610ec03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610ec03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bb3b0508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bb3b0508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bb3b0508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bb3b0508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7cda48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7cda48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bb3b0508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bb3b0508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bb3b0508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bb3b0508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10ec0392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610ec0392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bb3b0508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bb3b0508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10ec0392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610ec0392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bb3b0508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bb3b0508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bb3b0508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bb3b0508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bb3b0508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bb3b0508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10ec0392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610ec0392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610ec0392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610ec0392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93963645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93963645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10ec0392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10ec0392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10ec0392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10ec0392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10ec0392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10ec0392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610ec0392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610ec0392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10ec0392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10ec0392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10ec0392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10ec0392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610ec0392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610ec0392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10ec0392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10ec0392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610ec0392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610ec0392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10ec0392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610ec0392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bb3b050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bb3b050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bb3b0508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bb3b0508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64df7b29f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64df7b29f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bb3b0508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bb3b0508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5bb3b0508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5bb3b0508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5bb3b0508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5bb3b0508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5bb3b0508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5bb3b0508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5bb3b0508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5bb3b0508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bb3b0508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bb3b0508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64df7b29f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64df7b29f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4df7b29f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4df7b29f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bb3b050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bb3b050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64df7b29f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64df7b29f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b1ddb0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b1ddb0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bb1ddb00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bb1ddb00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5bb3b0508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5bb3b0508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bb3b0508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bb3b0508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bb3b0508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5bb3b0508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bb3b0508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5bb3b0508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bb3b0508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bb3b0508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5bb3b0508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5bb3b0508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bb3b0508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bb3b0508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10ec039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10ec039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5bb3b0508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5bb3b0508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5bb3b0508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5bb3b0508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5bb3b0508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5bb3b0508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bb3b0508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5bb3b0508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64df7b29f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64df7b29f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64df7b29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64df7b29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64df7b29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64df7b29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64df7b29f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64df7b29f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64df7b29f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64df7b29f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64df7b29f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64df7b29f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74003767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74003767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64df7b29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64df7b29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64df7b29f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64df7b29f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64df7b29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64df7b29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64df7b29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64df7b29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64df7b29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64df7b29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5bb3b0508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5bb3b0508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5bb3b0508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5bb3b0508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5bb3b0508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5bb3b0508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68b7dd2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68b7dd2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64df7b29f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64df7b29f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bb3b050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bb3b050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64df7b29f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64df7b29f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64df7b29f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64df7b29f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64df7b29f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64df7b29f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653782d1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653782d1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64df7b29f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64df7b29f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64df7b29f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64df7b29f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64df7b29f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64df7b29f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64df7b29f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64df7b29f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653782d1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653782d1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50d3d742a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50d3d742a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070225"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TheTestingAcademy.com</a:t>
            </a:r>
            <a:endParaRPr b="1">
              <a:solidFill>
                <a:srgbClr val="FFFFFF"/>
              </a:solidFill>
              <a:latin typeface="Lato"/>
              <a:ea typeface="Lato"/>
              <a:cs typeface="Lato"/>
              <a:sym typeface="Lato"/>
            </a:endParaRPr>
          </a:p>
        </p:txBody>
      </p:sp>
      <p:pic>
        <p:nvPicPr>
          <p:cNvPr id="20" name="Google Shape;20;p3"/>
          <p:cNvPicPr preferRelativeResize="0"/>
          <p:nvPr/>
        </p:nvPicPr>
        <p:blipFill>
          <a:blip r:embed="rId2">
            <a:alphaModFix/>
          </a:blip>
          <a:stretch>
            <a:fillRect/>
          </a:stretch>
        </p:blipFill>
        <p:spPr>
          <a:xfrm>
            <a:off x="8690425" y="149538"/>
            <a:ext cx="330725" cy="330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ww.youtube.com/watch?v=36YnV9STBqc"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hyperlink" Target="https://stackoverflow.com/questions/15173474/can-we-execute-a-java-program-without-a-main-metho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hyperlink" Target="https://www.hackerrank.com/challenges/java-substring/problem" TargetMode="External"/><Relationship Id="rId5"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norvig.com/21-days.html" TargetMode="Externa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hyperlink" Target="https://www.hackerrank.com/challenges/java-if-else/proble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hyperlink" Target="https://www.educative.io/courses/learn-java-from-scratch/m2GAxLW7POR#Sample-input-&amp;-outpu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1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rgbClr val="BF9000"/>
                </a:solidFill>
              </a:rPr>
              <a:t>Meeting Etiquette</a:t>
            </a:r>
            <a:endParaRPr b="1" sz="4100">
              <a:solidFill>
                <a:srgbClr val="BF9000"/>
              </a:solidFill>
            </a:endParaRPr>
          </a:p>
        </p:txBody>
      </p:sp>
      <p:sp>
        <p:nvSpPr>
          <p:cNvPr id="60" name="Google Shape;60;p13"/>
          <p:cNvSpPr txBox="1"/>
          <p:nvPr/>
        </p:nvSpPr>
        <p:spPr>
          <a:xfrm>
            <a:off x="666600" y="967050"/>
            <a:ext cx="7637100" cy="32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Please be on Mute all the time.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Turn off Video, So that we can save bandwidth.</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There is separate Q&amp;A Section in End Please use that, Add questions in Google Form.</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Break at 5 min.</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Mute your microphone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To help keep background noise to a minimum, make sure you mute your microphone when you are not speaking.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Be mindful of background noise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Avoid multitasking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All links and Slides will be shared.</a:t>
            </a:r>
            <a:endParaRPr sz="2000">
              <a:solidFill>
                <a:srgbClr val="434343"/>
              </a:solidFill>
            </a:endParaRPr>
          </a:p>
        </p:txBody>
      </p:sp>
      <p:pic>
        <p:nvPicPr>
          <p:cNvPr descr="The Good Life is live streaming the best of Relaxing &amp; Chill House Music, Deep House, Tropical House, EDM, Dance &amp; Pop as well as Music for Sleep, Focus, Study, Workout, Gym, Running etc. in a 24/7 summer feel good chillout mix. &#10;&#10;🟢 Listen to the Playlist on Spotify:&#10;https://open.spotify.com/playlist/75XrS5HXOmVYMgdXlaQTwO?si=d81brQHZT-6hB6sDgikExQ&#10;&#10;🔴 Listen to the Playlist on YouTube: &#10;https://www.youtube.com/playlist?list=PLrALqIYcGkyRb1gQwscp0tDxphekn4GTw&#10;&#10;📸 Connect with me on Instagram: http://instagram.com/sensualmusique&#10;&#10;➖Official Spotify Playlists➖&#10;🌴 The Good Life Radio: https://open.spotify.com/playlist/75XrS5HXOmVYMgdXlaQTwO?si=E73RRiYiT3eqZFzlaqHKMg&#10;💯 Sensual Musique Top 100: https://open.spotify.com/playlist/1h9yS4rsQJTg3NxII7IHAH?si=tagOmRnOTjGcwofQeb1Jqg&#10;🌞 Summer Mix 2020: https://open.spotify.com/playlist/7cWNW1fBpQRcJNpCP0eqpX?si=tll13wD7QtOCXyP36F5Q-g&#10;🛏️ Chill Songs 2020: https://open.spotify.com/playlist/2iosL790KiO6YMVFC8eT5q?si=u-70eIqGQjK-fUhLN6oyLA&#10;&#10;➖Official YouTube Playlists➖&#10;🔊 Sensual Musique Latest / All Uploads: &#10;https://www.youtube.com/playlist?list=PLrALqIYcGkyQdCQGPPF-bTaWz4MfbH8AK&#10;🌴 The Good Life Radio Playlist: &#10;https://www.youtube.com/playlist?list=PLrALqIYcGkyRb1gQwscp0tDxphekn4GTw&#10;🌊 Chillout Music 2020: &#10;https://www.youtube.com/playlist?list=PLrALqIYcGkyT4W0IBJIbc5QVLrQa9IJ9L&#10;🏝️ Tropical House 2020: &#10;https://www.youtube.com/watch?v=GgHdIPic_Bo&amp;list=PLrALqIYcGkySnmdobMj8k9TYIrkIh6iPC&#10;❤️ Songs About Love 2020:&#10;https://www.youtube.com/watch?v=3VkZPlH6T0M&amp;list=PLrALqIYcGkyQsAdCKXo0dxd1qfbg4fkwu&#10;&#10;➖Video Background➖&#10;📷 Video Footage by Nature Relaxation:&#10;Website: https://goo.gl/iHAh3n &#10;YouTube: https://goo.gl/FyKqCz &#10;Subscription/Apps: https://watch.naturerelaxation.com&#10;&#10;➖NIGHTBOT➖&#10; Nightbot is here to answer some of your questions, tell you inspirational quotes or just say hi and goodbye.&#10;&#10;🤖Commands:&#10;!whoisthis: More info about Nightbot&#10;!coldbeer: Let’s have a cold one&#10;!freehugs: Get a free hug&#10;!key: Some major keys and advices&#10;!quoteday: Quote of the day&#10;!quotetravel: Quote about travlling&#10;!qoutelove: Quote about love&#10;&#10;!weatherlookup city: Will display the current weather in your city (e.g. !weatherlookup Berlin will display weather information about Berlin)&#10;&#10;!song: Displays the current song title and artist&#10;!video: Displays more information about the background video&#10;&#10;➖FAQ➖&#10;Q: When will the stream end?&#10;A: Hopefully never. It is supposed to be a 24/7 live stream but every now and then there might be technical issues.&#10;&#10;Q: How many songs do you have in your playlist and where can I find them?&#10;A: There are +/- 400 songs. You can find them in my playlists. See the links above.&#10;&#10;Q: Why do you not play songs from popular artists like KYGO, Martin Garrix or Calvin Harris?&#10;A: Because I do not have the permission to play these songs. I can only play songs with permission to avoid copyright issues.&#10;&#10;Q: Where was the video footage filmed?&#10;A: Fiji Islands and Hawaii.&#10;&#10;Q: What’s your name?&#10;A: My name is Armin. Nice to meet you :)&#10;&#10;Q: Where are you from?&#10;A: I am from a small town close to Munich in Germany. &#10;&#10;Q: What’s The Good Life?&#10;A: The Good Life is a 24/7 music live stream presented by Sensual Musique which plays songs from genres such as Deep House, Tropical House, EDM, Chill House, Dance Music and Pop. The music is fun while studying, cleaning, cooking, working out, relaxing, sleeping etc. :) &#10;&#10;➖Translations➖&#10;Musique d'Été 2020 | Chansons Relaxantes, Running, Courir, Workout&#10;Sommer Playlist 2020 | Musik zum Chillen, Fitness, Gym, Laufen&#10;Música de Verano 2020 | Canciones Relajantes, Gimnasio, La Carrera&#10;Música de Verão 2020 |  Músicas Relaxantes&#10;летняя музыка 2020 | расслабляющие песни, Гимнастический&#10;夏日音乐 2020 | 轻松的歌曲&#10;여름 음악 2020 | 편안한 노래&#10;Letnia Muzyka 2020 | Relaks Muzyka&#10;เพลง​ฤดูร้อน​ 2020 | เพลง​ชิวๆ&#10; サマーミュージック 2020 |  リラックスした歌&#10;&#10;#thegoodlife #deephouse #tropicalhouse #chill #chillmusic #lounge #live #radio #house #relax #chillhouse #housemusic #relax #running #gym" id="61" name="Google Shape;61;p13" title="The Good Life Radio • 24/7 Live Radio | Best Relax House, Chillout, Study, Running, Gym, Happy Music">
            <a:hlinkClick r:id="rId3"/>
          </p:cNvPr>
          <p:cNvPicPr preferRelativeResize="0"/>
          <p:nvPr/>
        </p:nvPicPr>
        <p:blipFill>
          <a:blip r:embed="rId4">
            <a:alphaModFix/>
          </a:blip>
          <a:stretch>
            <a:fillRect/>
          </a:stretch>
        </p:blipFill>
        <p:spPr>
          <a:xfrm>
            <a:off x="7149525" y="3784025"/>
            <a:ext cx="946724" cy="7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nvSpPr>
        <p:spPr>
          <a:xfrm>
            <a:off x="651500" y="205750"/>
            <a:ext cx="5803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3D3D4E"/>
                </a:solidFill>
                <a:highlight>
                  <a:srgbClr val="FFFFFF"/>
                </a:highlight>
                <a:latin typeface="Georgia"/>
                <a:ea typeface="Georgia"/>
                <a:cs typeface="Georgia"/>
                <a:sym typeface="Georgia"/>
              </a:rPr>
              <a:t>P</a:t>
            </a:r>
            <a:r>
              <a:rPr b="1" lang="en" sz="1350">
                <a:solidFill>
                  <a:srgbClr val="3D3D4E"/>
                </a:solidFill>
                <a:highlight>
                  <a:srgbClr val="FFFFFF"/>
                </a:highlight>
                <a:latin typeface="Georgia"/>
                <a:ea typeface="Georgia"/>
                <a:cs typeface="Georgia"/>
                <a:sym typeface="Georgia"/>
              </a:rPr>
              <a:t>rimary goals in the creation of the Java language</a:t>
            </a:r>
            <a:endParaRPr b="1"/>
          </a:p>
        </p:txBody>
      </p:sp>
      <p:pic>
        <p:nvPicPr>
          <p:cNvPr id="117" name="Google Shape;117;p22"/>
          <p:cNvPicPr preferRelativeResize="0"/>
          <p:nvPr/>
        </p:nvPicPr>
        <p:blipFill>
          <a:blip r:embed="rId3">
            <a:alphaModFix/>
          </a:blip>
          <a:stretch>
            <a:fillRect/>
          </a:stretch>
        </p:blipFill>
        <p:spPr>
          <a:xfrm>
            <a:off x="1823675" y="819150"/>
            <a:ext cx="5376275" cy="3754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nvSpPr>
        <p:spPr>
          <a:xfrm>
            <a:off x="651500" y="205750"/>
            <a:ext cx="5803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3D3D4E"/>
                </a:solidFill>
                <a:highlight>
                  <a:srgbClr val="FFFFFF"/>
                </a:highlight>
                <a:latin typeface="Georgia"/>
                <a:ea typeface="Georgia"/>
                <a:cs typeface="Georgia"/>
                <a:sym typeface="Georgia"/>
              </a:rPr>
              <a:t>Primary goals in the creation of the Java language</a:t>
            </a:r>
            <a:endParaRPr b="1"/>
          </a:p>
        </p:txBody>
      </p:sp>
      <p:pic>
        <p:nvPicPr>
          <p:cNvPr id="123" name="Google Shape;123;p23"/>
          <p:cNvPicPr preferRelativeResize="0"/>
          <p:nvPr/>
        </p:nvPicPr>
        <p:blipFill>
          <a:blip r:embed="rId3">
            <a:alphaModFix/>
          </a:blip>
          <a:stretch>
            <a:fillRect/>
          </a:stretch>
        </p:blipFill>
        <p:spPr>
          <a:xfrm>
            <a:off x="915350" y="544825"/>
            <a:ext cx="6879728" cy="42405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nvSpPr>
        <p:spPr>
          <a:xfrm>
            <a:off x="651500" y="205750"/>
            <a:ext cx="5803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3D3D4E"/>
                </a:solidFill>
                <a:highlight>
                  <a:srgbClr val="FFFFFF"/>
                </a:highlight>
                <a:latin typeface="Georgia"/>
                <a:ea typeface="Georgia"/>
                <a:cs typeface="Georgia"/>
                <a:sym typeface="Georgia"/>
              </a:rPr>
              <a:t>Primary goals in the creation of the Java language</a:t>
            </a:r>
            <a:endParaRPr b="1"/>
          </a:p>
        </p:txBody>
      </p:sp>
      <p:pic>
        <p:nvPicPr>
          <p:cNvPr id="129" name="Google Shape;129;p24"/>
          <p:cNvPicPr preferRelativeResize="0"/>
          <p:nvPr/>
        </p:nvPicPr>
        <p:blipFill>
          <a:blip r:embed="rId3">
            <a:alphaModFix/>
          </a:blip>
          <a:stretch>
            <a:fillRect/>
          </a:stretch>
        </p:blipFill>
        <p:spPr>
          <a:xfrm>
            <a:off x="1006313" y="976525"/>
            <a:ext cx="7131374" cy="333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nvSpPr>
        <p:spPr>
          <a:xfrm>
            <a:off x="651500" y="205750"/>
            <a:ext cx="5803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3D3D4E"/>
                </a:solidFill>
                <a:highlight>
                  <a:srgbClr val="FFFFFF"/>
                </a:highlight>
                <a:latin typeface="Georgia"/>
                <a:ea typeface="Georgia"/>
                <a:cs typeface="Georgia"/>
                <a:sym typeface="Georgia"/>
              </a:rPr>
              <a:t>Primary goals in the creation of the Java language</a:t>
            </a:r>
            <a:endParaRPr b="1"/>
          </a:p>
        </p:txBody>
      </p:sp>
      <p:pic>
        <p:nvPicPr>
          <p:cNvPr id="135" name="Google Shape;135;p25"/>
          <p:cNvPicPr preferRelativeResize="0"/>
          <p:nvPr/>
        </p:nvPicPr>
        <p:blipFill>
          <a:blip r:embed="rId3">
            <a:alphaModFix/>
          </a:blip>
          <a:stretch>
            <a:fillRect/>
          </a:stretch>
        </p:blipFill>
        <p:spPr>
          <a:xfrm>
            <a:off x="152400" y="801975"/>
            <a:ext cx="8839198" cy="33600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247375" y="366800"/>
            <a:ext cx="8444700" cy="1764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Core Funda of Java is </a:t>
            </a:r>
            <a:br>
              <a:rPr b="1" lang="en" sz="4300">
                <a:solidFill>
                  <a:srgbClr val="FF0000"/>
                </a:solidFill>
                <a:highlight>
                  <a:srgbClr val="FCE5CD"/>
                </a:highlight>
                <a:latin typeface="Lato"/>
                <a:ea typeface="Lato"/>
                <a:cs typeface="Lato"/>
                <a:sym typeface="Lato"/>
              </a:rPr>
            </a:br>
            <a:r>
              <a:rPr b="1" lang="en" sz="4300">
                <a:solidFill>
                  <a:srgbClr val="FF0000"/>
                </a:solidFill>
                <a:highlight>
                  <a:srgbClr val="FCE5CD"/>
                </a:highlight>
                <a:latin typeface="Lato"/>
                <a:ea typeface="Lato"/>
                <a:cs typeface="Lato"/>
                <a:sym typeface="Lato"/>
              </a:rPr>
              <a:t>Write once and Run anywhere!!</a:t>
            </a:r>
            <a:endParaRPr b="1" sz="4300">
              <a:solidFill>
                <a:srgbClr val="FF0000"/>
              </a:solidFill>
              <a:highlight>
                <a:srgbClr val="FCE5CD"/>
              </a:highlight>
              <a:latin typeface="Lato"/>
              <a:ea typeface="Lato"/>
              <a:cs typeface="Lato"/>
              <a:sym typeface="Lato"/>
            </a:endParaRPr>
          </a:p>
        </p:txBody>
      </p:sp>
      <p:pic>
        <p:nvPicPr>
          <p:cNvPr id="141" name="Google Shape;141;p26"/>
          <p:cNvPicPr preferRelativeResize="0"/>
          <p:nvPr/>
        </p:nvPicPr>
        <p:blipFill>
          <a:blip r:embed="rId3">
            <a:alphaModFix/>
          </a:blip>
          <a:stretch>
            <a:fillRect/>
          </a:stretch>
        </p:blipFill>
        <p:spPr>
          <a:xfrm>
            <a:off x="1817575" y="2023250"/>
            <a:ext cx="5304299" cy="2596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290000" y="204725"/>
            <a:ext cx="8444700" cy="1764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Run anywhere ??</a:t>
            </a:r>
            <a:br>
              <a:rPr b="1" lang="en" sz="4300">
                <a:solidFill>
                  <a:srgbClr val="FF0000"/>
                </a:solidFill>
                <a:highlight>
                  <a:srgbClr val="FCE5CD"/>
                </a:highlight>
                <a:latin typeface="Lato"/>
                <a:ea typeface="Lato"/>
                <a:cs typeface="Lato"/>
                <a:sym typeface="Lato"/>
              </a:rPr>
            </a:br>
            <a:r>
              <a:rPr b="1" lang="en" sz="4300" u="sng">
                <a:solidFill>
                  <a:srgbClr val="FF0000"/>
                </a:solidFill>
                <a:highlight>
                  <a:srgbClr val="FCE5CD"/>
                </a:highlight>
                <a:latin typeface="Lato"/>
                <a:ea typeface="Lato"/>
                <a:cs typeface="Lato"/>
                <a:sym typeface="Lato"/>
              </a:rPr>
              <a:t>JVM Architecture</a:t>
            </a:r>
            <a:endParaRPr b="1" sz="4300" u="sng">
              <a:solidFill>
                <a:srgbClr val="FF0000"/>
              </a:solidFill>
              <a:highlight>
                <a:srgbClr val="FCE5CD"/>
              </a:highlight>
              <a:latin typeface="Lato"/>
              <a:ea typeface="Lato"/>
              <a:cs typeface="Lato"/>
              <a:sym typeface="Lato"/>
            </a:endParaRPr>
          </a:p>
        </p:txBody>
      </p:sp>
      <p:pic>
        <p:nvPicPr>
          <p:cNvPr id="147" name="Google Shape;147;p27"/>
          <p:cNvPicPr preferRelativeResize="0"/>
          <p:nvPr/>
        </p:nvPicPr>
        <p:blipFill>
          <a:blip r:embed="rId3">
            <a:alphaModFix/>
          </a:blip>
          <a:stretch>
            <a:fillRect/>
          </a:stretch>
        </p:blipFill>
        <p:spPr>
          <a:xfrm>
            <a:off x="2353100" y="1814375"/>
            <a:ext cx="4813512" cy="270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290000" y="204725"/>
            <a:ext cx="8444700" cy="1764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Run anywhere ??</a:t>
            </a:r>
            <a:br>
              <a:rPr b="1" lang="en" sz="4300">
                <a:solidFill>
                  <a:srgbClr val="FF0000"/>
                </a:solidFill>
                <a:highlight>
                  <a:srgbClr val="FCE5CD"/>
                </a:highlight>
                <a:latin typeface="Lato"/>
                <a:ea typeface="Lato"/>
                <a:cs typeface="Lato"/>
                <a:sym typeface="Lato"/>
              </a:rPr>
            </a:br>
            <a:r>
              <a:rPr b="1" lang="en" sz="4300" u="sng">
                <a:solidFill>
                  <a:srgbClr val="FF0000"/>
                </a:solidFill>
                <a:highlight>
                  <a:srgbClr val="FCE5CD"/>
                </a:highlight>
                <a:latin typeface="Lato"/>
                <a:ea typeface="Lato"/>
                <a:cs typeface="Lato"/>
                <a:sym typeface="Lato"/>
              </a:rPr>
              <a:t>JVM Architecture</a:t>
            </a:r>
            <a:endParaRPr b="1" sz="4300" u="sng">
              <a:solidFill>
                <a:srgbClr val="FF0000"/>
              </a:solidFill>
              <a:highlight>
                <a:srgbClr val="FCE5CD"/>
              </a:highlight>
              <a:latin typeface="Lato"/>
              <a:ea typeface="Lato"/>
              <a:cs typeface="Lato"/>
              <a:sym typeface="Lato"/>
            </a:endParaRPr>
          </a:p>
        </p:txBody>
      </p:sp>
      <p:pic>
        <p:nvPicPr>
          <p:cNvPr id="153" name="Google Shape;153;p28"/>
          <p:cNvPicPr preferRelativeResize="0"/>
          <p:nvPr/>
        </p:nvPicPr>
        <p:blipFill>
          <a:blip r:embed="rId3">
            <a:alphaModFix/>
          </a:blip>
          <a:stretch>
            <a:fillRect/>
          </a:stretch>
        </p:blipFill>
        <p:spPr>
          <a:xfrm>
            <a:off x="254775" y="1780225"/>
            <a:ext cx="5739350" cy="2869675"/>
          </a:xfrm>
          <a:prstGeom prst="rect">
            <a:avLst/>
          </a:prstGeom>
          <a:noFill/>
          <a:ln>
            <a:noFill/>
          </a:ln>
        </p:spPr>
      </p:pic>
      <p:sp>
        <p:nvSpPr>
          <p:cNvPr id="154" name="Google Shape;154;p28"/>
          <p:cNvSpPr txBox="1"/>
          <p:nvPr/>
        </p:nvSpPr>
        <p:spPr>
          <a:xfrm>
            <a:off x="6320625" y="19021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Java Development Kit (JDK</a:t>
            </a:r>
            <a:r>
              <a:rPr lang="en" sz="1300">
                <a:solidFill>
                  <a:srgbClr val="273239"/>
                </a:solidFill>
                <a:highlight>
                  <a:srgbClr val="FFFFFF"/>
                </a:highlight>
              </a:rPr>
              <a:t>)</a:t>
            </a:r>
            <a:endParaRPr/>
          </a:p>
        </p:txBody>
      </p:sp>
      <p:sp>
        <p:nvSpPr>
          <p:cNvPr id="155" name="Google Shape;155;p28"/>
          <p:cNvSpPr txBox="1"/>
          <p:nvPr/>
        </p:nvSpPr>
        <p:spPr>
          <a:xfrm>
            <a:off x="6320625" y="23793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JRE</a:t>
            </a:r>
            <a:r>
              <a:rPr lang="en" sz="1300">
                <a:solidFill>
                  <a:srgbClr val="273239"/>
                </a:solidFill>
                <a:highlight>
                  <a:srgbClr val="FFFFFF"/>
                </a:highlight>
              </a:rPr>
              <a:t> (Java Runtime Environment)</a:t>
            </a:r>
            <a:endParaRPr/>
          </a:p>
        </p:txBody>
      </p:sp>
      <p:sp>
        <p:nvSpPr>
          <p:cNvPr id="156" name="Google Shape;156;p28"/>
          <p:cNvSpPr txBox="1"/>
          <p:nvPr/>
        </p:nvSpPr>
        <p:spPr>
          <a:xfrm>
            <a:off x="6320625" y="2925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JVM (Java Virtual Machine)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290000" y="204725"/>
            <a:ext cx="8444700" cy="759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JDK &gt; JRE&gt; JVM</a:t>
            </a:r>
            <a:endParaRPr b="1" sz="4300" u="sng">
              <a:solidFill>
                <a:srgbClr val="FF0000"/>
              </a:solidFill>
              <a:highlight>
                <a:srgbClr val="FCE5CD"/>
              </a:highlight>
              <a:latin typeface="Lato"/>
              <a:ea typeface="Lato"/>
              <a:cs typeface="Lato"/>
              <a:sym typeface="Lato"/>
            </a:endParaRPr>
          </a:p>
        </p:txBody>
      </p:sp>
      <p:sp>
        <p:nvSpPr>
          <p:cNvPr id="162" name="Google Shape;162;p29"/>
          <p:cNvSpPr txBox="1"/>
          <p:nvPr/>
        </p:nvSpPr>
        <p:spPr>
          <a:xfrm>
            <a:off x="520325" y="15841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Java Development Kit (JDK</a:t>
            </a:r>
            <a:r>
              <a:rPr lang="en" sz="1300">
                <a:solidFill>
                  <a:srgbClr val="273239"/>
                </a:solidFill>
                <a:highlight>
                  <a:srgbClr val="FFFFFF"/>
                </a:highlight>
              </a:rPr>
              <a:t>)</a:t>
            </a:r>
            <a:endParaRPr/>
          </a:p>
        </p:txBody>
      </p:sp>
      <p:sp>
        <p:nvSpPr>
          <p:cNvPr id="163" name="Google Shape;163;p29"/>
          <p:cNvSpPr txBox="1"/>
          <p:nvPr/>
        </p:nvSpPr>
        <p:spPr>
          <a:xfrm>
            <a:off x="520325" y="286908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JRE</a:t>
            </a:r>
            <a:r>
              <a:rPr lang="en" sz="1300">
                <a:solidFill>
                  <a:srgbClr val="273239"/>
                </a:solidFill>
                <a:highlight>
                  <a:srgbClr val="FFFFFF"/>
                </a:highlight>
              </a:rPr>
              <a:t> (Java Runtime Environment)</a:t>
            </a:r>
            <a:endParaRPr/>
          </a:p>
        </p:txBody>
      </p:sp>
      <p:sp>
        <p:nvSpPr>
          <p:cNvPr id="164" name="Google Shape;164;p29"/>
          <p:cNvSpPr txBox="1"/>
          <p:nvPr/>
        </p:nvSpPr>
        <p:spPr>
          <a:xfrm>
            <a:off x="520325" y="3932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JVM (Java Virtual Machine)</a:t>
            </a:r>
            <a:endParaRPr/>
          </a:p>
        </p:txBody>
      </p:sp>
      <p:sp>
        <p:nvSpPr>
          <p:cNvPr id="165" name="Google Shape;165;p29"/>
          <p:cNvSpPr txBox="1"/>
          <p:nvPr/>
        </p:nvSpPr>
        <p:spPr>
          <a:xfrm>
            <a:off x="3821375" y="15439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73239"/>
                </a:solidFill>
                <a:highlight>
                  <a:schemeClr val="accent6"/>
                </a:highlight>
              </a:rPr>
              <a:t>used for developing Java applications</a:t>
            </a:r>
            <a:r>
              <a:rPr lang="en" sz="1300">
                <a:solidFill>
                  <a:srgbClr val="273239"/>
                </a:solidFill>
                <a:highlight>
                  <a:srgbClr val="FFFFFF"/>
                </a:highlight>
              </a:rPr>
              <a:t> </a:t>
            </a:r>
            <a:endParaRPr/>
          </a:p>
        </p:txBody>
      </p:sp>
      <p:sp>
        <p:nvSpPr>
          <p:cNvPr id="166" name="Google Shape;166;p29"/>
          <p:cNvSpPr txBox="1"/>
          <p:nvPr/>
        </p:nvSpPr>
        <p:spPr>
          <a:xfrm>
            <a:off x="3241350" y="1885100"/>
            <a:ext cx="5595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73239"/>
                </a:solidFill>
                <a:highlight>
                  <a:srgbClr val="FFFFFF"/>
                </a:highlight>
              </a:rPr>
              <a:t> includes the Java Runtime Environment (JRE), an interpreter/loader (Java), a compiler (javac), an archiver (jar), a documentation generator (Javadoc), and other tools needed in Java development. </a:t>
            </a:r>
            <a:endParaRPr/>
          </a:p>
        </p:txBody>
      </p:sp>
      <p:sp>
        <p:nvSpPr>
          <p:cNvPr id="167" name="Google Shape;167;p29"/>
          <p:cNvSpPr txBox="1"/>
          <p:nvPr/>
        </p:nvSpPr>
        <p:spPr>
          <a:xfrm>
            <a:off x="3520325" y="31731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73239"/>
                </a:solidFill>
                <a:highlight>
                  <a:srgbClr val="FFFFFF"/>
                </a:highlight>
              </a:rPr>
              <a:t>to execute your java program</a:t>
            </a:r>
            <a:endParaRPr/>
          </a:p>
        </p:txBody>
      </p:sp>
      <p:sp>
        <p:nvSpPr>
          <p:cNvPr id="168" name="Google Shape;168;p29"/>
          <p:cNvSpPr txBox="1"/>
          <p:nvPr/>
        </p:nvSpPr>
        <p:spPr>
          <a:xfrm>
            <a:off x="5791750" y="31731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not develop</a:t>
            </a:r>
            <a:endParaRPr/>
          </a:p>
        </p:txBody>
      </p:sp>
      <p:sp>
        <p:nvSpPr>
          <p:cNvPr id="169" name="Google Shape;169;p29"/>
          <p:cNvSpPr txBox="1"/>
          <p:nvPr/>
        </p:nvSpPr>
        <p:spPr>
          <a:xfrm>
            <a:off x="3463100" y="3932250"/>
            <a:ext cx="522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JVM is responsible for executing the java program line by line, hence it is also known as an interpreter.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290000" y="204725"/>
            <a:ext cx="8444700" cy="759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JDK &gt; JRE&gt; JVM</a:t>
            </a:r>
            <a:endParaRPr b="1" sz="4300" u="sng">
              <a:solidFill>
                <a:srgbClr val="FF0000"/>
              </a:solidFill>
              <a:highlight>
                <a:srgbClr val="FCE5CD"/>
              </a:highlight>
              <a:latin typeface="Lato"/>
              <a:ea typeface="Lato"/>
              <a:cs typeface="Lato"/>
              <a:sym typeface="Lato"/>
            </a:endParaRPr>
          </a:p>
        </p:txBody>
      </p:sp>
      <p:pic>
        <p:nvPicPr>
          <p:cNvPr id="175" name="Google Shape;175;p30"/>
          <p:cNvPicPr preferRelativeResize="0"/>
          <p:nvPr/>
        </p:nvPicPr>
        <p:blipFill rotWithShape="1">
          <a:blip r:embed="rId3">
            <a:alphaModFix/>
          </a:blip>
          <a:srcRect b="1565" l="0" r="0" t="0"/>
          <a:stretch/>
        </p:blipFill>
        <p:spPr>
          <a:xfrm>
            <a:off x="1466000" y="886100"/>
            <a:ext cx="5947974" cy="3813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1" name="Google Shape;181;p31"/>
          <p:cNvSpPr txBox="1"/>
          <p:nvPr/>
        </p:nvSpPr>
        <p:spPr>
          <a:xfrm>
            <a:off x="874000" y="58475"/>
            <a:ext cx="7293600" cy="831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4200">
                <a:solidFill>
                  <a:srgbClr val="FF0000"/>
                </a:solidFill>
                <a:highlight>
                  <a:srgbClr val="FCE5CD"/>
                </a:highlight>
                <a:latin typeface="Lato"/>
                <a:ea typeface="Lato"/>
                <a:cs typeface="Lato"/>
                <a:sym typeface="Lato"/>
              </a:rPr>
              <a:t>How Java Works?</a:t>
            </a:r>
            <a:endParaRPr b="1" sz="1800">
              <a:solidFill>
                <a:srgbClr val="2D3748"/>
              </a:solidFill>
              <a:highlight>
                <a:srgbClr val="FFFFFF"/>
              </a:highlight>
              <a:latin typeface="Roboto"/>
              <a:ea typeface="Roboto"/>
              <a:cs typeface="Roboto"/>
              <a:sym typeface="Roboto"/>
            </a:endParaRPr>
          </a:p>
        </p:txBody>
      </p:sp>
      <p:sp>
        <p:nvSpPr>
          <p:cNvPr id="182" name="Google Shape;182;p3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183" name="Google Shape;183;p31"/>
          <p:cNvPicPr preferRelativeResize="0"/>
          <p:nvPr/>
        </p:nvPicPr>
        <p:blipFill>
          <a:blip r:embed="rId4">
            <a:alphaModFix/>
          </a:blip>
          <a:stretch>
            <a:fillRect/>
          </a:stretch>
        </p:blipFill>
        <p:spPr>
          <a:xfrm>
            <a:off x="1790150" y="743550"/>
            <a:ext cx="5382910" cy="3983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600" y="3956075"/>
            <a:ext cx="8520600" cy="8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700" u="sng">
                <a:solidFill>
                  <a:srgbClr val="9900FF"/>
                </a:solidFill>
                <a:latin typeface="Lato"/>
                <a:ea typeface="Lato"/>
                <a:cs typeface="Lato"/>
                <a:sym typeface="Lato"/>
              </a:rPr>
              <a:t>Core Java + Interview Tips</a:t>
            </a:r>
            <a:endParaRPr b="1" sz="2700" u="sng">
              <a:solidFill>
                <a:srgbClr val="9900FF"/>
              </a:solidFill>
              <a:latin typeface="Lato"/>
              <a:ea typeface="Lato"/>
              <a:cs typeface="Lato"/>
              <a:sym typeface="Lato"/>
            </a:endParaRPr>
          </a:p>
        </p:txBody>
      </p:sp>
      <p:sp>
        <p:nvSpPr>
          <p:cNvPr id="67" name="Google Shape;67;p14"/>
          <p:cNvSpPr txBox="1"/>
          <p:nvPr>
            <p:ph type="title"/>
          </p:nvPr>
        </p:nvSpPr>
        <p:spPr>
          <a:xfrm>
            <a:off x="311700" y="423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300">
                <a:solidFill>
                  <a:srgbClr val="434343"/>
                </a:solidFill>
                <a:latin typeface="Lato"/>
                <a:ea typeface="Lato"/>
                <a:cs typeface="Lato"/>
                <a:sym typeface="Lato"/>
              </a:rPr>
              <a:t>{ </a:t>
            </a:r>
            <a:r>
              <a:rPr b="1" lang="en" sz="4300">
                <a:solidFill>
                  <a:srgbClr val="9900FF"/>
                </a:solidFill>
                <a:latin typeface="Lato"/>
                <a:ea typeface="Lato"/>
                <a:cs typeface="Lato"/>
                <a:sym typeface="Lato"/>
              </a:rPr>
              <a:t>Automation Tester </a:t>
            </a:r>
            <a:r>
              <a:rPr b="1" lang="en" sz="4300">
                <a:solidFill>
                  <a:srgbClr val="434343"/>
                </a:solidFill>
                <a:latin typeface="Lato"/>
                <a:ea typeface="Lato"/>
                <a:cs typeface="Lato"/>
                <a:sym typeface="Lato"/>
              </a:rPr>
              <a:t> } BluePrint.</a:t>
            </a:r>
            <a:endParaRPr b="1" sz="1600">
              <a:solidFill>
                <a:srgbClr val="109B32"/>
              </a:solidFill>
              <a:latin typeface="Lato"/>
              <a:ea typeface="Lato"/>
              <a:cs typeface="Lato"/>
              <a:sym typeface="Lato"/>
            </a:endParaRPr>
          </a:p>
          <a:p>
            <a:pPr indent="0" lvl="0" marL="0" rtl="0" algn="ctr">
              <a:spcBef>
                <a:spcPts val="0"/>
              </a:spcBef>
              <a:spcAft>
                <a:spcPts val="0"/>
              </a:spcAft>
              <a:buNone/>
            </a:pPr>
            <a:r>
              <a:t/>
            </a:r>
            <a:endParaRPr b="1" sz="2700">
              <a:solidFill>
                <a:srgbClr val="434343"/>
              </a:solidFill>
              <a:latin typeface="Lato"/>
              <a:ea typeface="Lato"/>
              <a:cs typeface="Lato"/>
              <a:sym typeface="Lato"/>
            </a:endParaRPr>
          </a:p>
        </p:txBody>
      </p:sp>
      <p:pic>
        <p:nvPicPr>
          <p:cNvPr id="68" name="Google Shape;68;p14"/>
          <p:cNvPicPr preferRelativeResize="0"/>
          <p:nvPr/>
        </p:nvPicPr>
        <p:blipFill>
          <a:blip r:embed="rId3">
            <a:alphaModFix/>
          </a:blip>
          <a:stretch>
            <a:fillRect/>
          </a:stretch>
        </p:blipFill>
        <p:spPr>
          <a:xfrm>
            <a:off x="441328" y="1175604"/>
            <a:ext cx="2263950" cy="1897900"/>
          </a:xfrm>
          <a:prstGeom prst="rect">
            <a:avLst/>
          </a:prstGeom>
          <a:noFill/>
          <a:ln>
            <a:noFill/>
          </a:ln>
        </p:spPr>
      </p:pic>
      <p:sp>
        <p:nvSpPr>
          <p:cNvPr id="69" name="Google Shape;69;p14"/>
          <p:cNvSpPr txBox="1"/>
          <p:nvPr>
            <p:ph type="title"/>
          </p:nvPr>
        </p:nvSpPr>
        <p:spPr>
          <a:xfrm>
            <a:off x="736750" y="3073500"/>
            <a:ext cx="2575500" cy="3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u="sng">
                <a:solidFill>
                  <a:srgbClr val="666666"/>
                </a:solidFill>
                <a:latin typeface="Lato"/>
                <a:ea typeface="Lato"/>
                <a:cs typeface="Lato"/>
                <a:sym typeface="Lato"/>
              </a:rPr>
              <a:t>Pramod Dutta</a:t>
            </a:r>
            <a:endParaRPr b="1" sz="1800" u="sng">
              <a:solidFill>
                <a:srgbClr val="666666"/>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3517275" y="933850"/>
            <a:ext cx="4867249" cy="279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9" name="Google Shape;189;p32"/>
          <p:cNvSpPr txBox="1"/>
          <p:nvPr/>
        </p:nvSpPr>
        <p:spPr>
          <a:xfrm>
            <a:off x="874000" y="58475"/>
            <a:ext cx="7293600" cy="831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4200">
                <a:solidFill>
                  <a:srgbClr val="FF0000"/>
                </a:solidFill>
                <a:highlight>
                  <a:srgbClr val="FCE5CD"/>
                </a:highlight>
                <a:latin typeface="Lato"/>
                <a:ea typeface="Lato"/>
                <a:cs typeface="Lato"/>
                <a:sym typeface="Lato"/>
              </a:rPr>
              <a:t>How Java Works?</a:t>
            </a:r>
            <a:endParaRPr b="1" sz="1800">
              <a:solidFill>
                <a:srgbClr val="2D3748"/>
              </a:solidFill>
              <a:highlight>
                <a:srgbClr val="FFFFFF"/>
              </a:highlight>
              <a:latin typeface="Roboto"/>
              <a:ea typeface="Roboto"/>
              <a:cs typeface="Roboto"/>
              <a:sym typeface="Roboto"/>
            </a:endParaRPr>
          </a:p>
        </p:txBody>
      </p:sp>
      <p:sp>
        <p:nvSpPr>
          <p:cNvPr id="190" name="Google Shape;190;p3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191" name="Google Shape;191;p32"/>
          <p:cNvSpPr txBox="1"/>
          <p:nvPr/>
        </p:nvSpPr>
        <p:spPr>
          <a:xfrm>
            <a:off x="1654800" y="1202700"/>
            <a:ext cx="622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 Code -&gt; Compile It (Javac) -&gt; Run the Compiled Code -&gt; JVM installed on Machines</a:t>
            </a:r>
            <a:endParaRPr/>
          </a:p>
        </p:txBody>
      </p:sp>
      <p:pic>
        <p:nvPicPr>
          <p:cNvPr id="192" name="Google Shape;192;p32"/>
          <p:cNvPicPr preferRelativeResize="0"/>
          <p:nvPr/>
        </p:nvPicPr>
        <p:blipFill>
          <a:blip r:embed="rId4">
            <a:alphaModFix/>
          </a:blip>
          <a:stretch>
            <a:fillRect/>
          </a:stretch>
        </p:blipFill>
        <p:spPr>
          <a:xfrm>
            <a:off x="2746025" y="1818300"/>
            <a:ext cx="3549550" cy="256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8" name="Google Shape;198;p33"/>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Running Java File Using CMD</a:t>
            </a:r>
            <a:endParaRPr b="1" sz="1500">
              <a:solidFill>
                <a:srgbClr val="2D3748"/>
              </a:solidFill>
              <a:highlight>
                <a:srgbClr val="FFFFFF"/>
              </a:highlight>
              <a:latin typeface="Roboto"/>
              <a:ea typeface="Roboto"/>
              <a:cs typeface="Roboto"/>
              <a:sym typeface="Roboto"/>
            </a:endParaRPr>
          </a:p>
        </p:txBody>
      </p:sp>
      <p:sp>
        <p:nvSpPr>
          <p:cNvPr id="199" name="Google Shape;199;p3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00" name="Google Shape;200;p33"/>
          <p:cNvSpPr txBox="1"/>
          <p:nvPr/>
        </p:nvSpPr>
        <p:spPr>
          <a:xfrm>
            <a:off x="1351950" y="1509775"/>
            <a:ext cx="644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a:t>  filename.java</a:t>
            </a:r>
            <a:endParaRPr/>
          </a:p>
          <a:p>
            <a:pPr indent="0" lvl="0" marL="0" rtl="0" algn="l">
              <a:spcBef>
                <a:spcPts val="0"/>
              </a:spcBef>
              <a:spcAft>
                <a:spcPts val="0"/>
              </a:spcAft>
              <a:buNone/>
            </a:pPr>
            <a:r>
              <a:t/>
            </a:r>
            <a:endParaRPr/>
          </a:p>
        </p:txBody>
      </p:sp>
      <p:pic>
        <p:nvPicPr>
          <p:cNvPr id="201" name="Google Shape;201;p33"/>
          <p:cNvPicPr preferRelativeResize="0"/>
          <p:nvPr/>
        </p:nvPicPr>
        <p:blipFill>
          <a:blip r:embed="rId4">
            <a:alphaModFix/>
          </a:blip>
          <a:stretch>
            <a:fillRect/>
          </a:stretch>
        </p:blipFill>
        <p:spPr>
          <a:xfrm>
            <a:off x="5517675" y="1560975"/>
            <a:ext cx="3223025" cy="1690050"/>
          </a:xfrm>
          <a:prstGeom prst="rect">
            <a:avLst/>
          </a:prstGeom>
          <a:noFill/>
          <a:ln>
            <a:noFill/>
          </a:ln>
        </p:spPr>
      </p:pic>
      <p:sp>
        <p:nvSpPr>
          <p:cNvPr id="202" name="Google Shape;202;p33"/>
          <p:cNvSpPr txBox="1"/>
          <p:nvPr/>
        </p:nvSpPr>
        <p:spPr>
          <a:xfrm>
            <a:off x="1305075" y="2695000"/>
            <a:ext cx="38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java com.thetestingacademy.MyClass </a:t>
            </a:r>
            <a:endParaRPr/>
          </a:p>
        </p:txBody>
      </p:sp>
      <p:sp>
        <p:nvSpPr>
          <p:cNvPr id="203" name="Google Shape;203;p33"/>
          <p:cNvSpPr txBox="1"/>
          <p:nvPr/>
        </p:nvSpPr>
        <p:spPr>
          <a:xfrm>
            <a:off x="1351950" y="20237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Move to src</a:t>
            </a:r>
            <a:endParaRPr/>
          </a:p>
          <a:p>
            <a:pPr indent="0" lvl="0" marL="0" rtl="0" algn="l">
              <a:spcBef>
                <a:spcPts val="0"/>
              </a:spcBef>
              <a:spcAft>
                <a:spcPts val="0"/>
              </a:spcAft>
              <a:buNone/>
            </a:pPr>
            <a:r>
              <a:t/>
            </a:r>
            <a:endParaRPr/>
          </a:p>
        </p:txBody>
      </p:sp>
      <p:pic>
        <p:nvPicPr>
          <p:cNvPr id="204" name="Google Shape;204;p33"/>
          <p:cNvPicPr preferRelativeResize="0"/>
          <p:nvPr/>
        </p:nvPicPr>
        <p:blipFill>
          <a:blip r:embed="rId5">
            <a:alphaModFix/>
          </a:blip>
          <a:stretch>
            <a:fillRect/>
          </a:stretch>
        </p:blipFill>
        <p:spPr>
          <a:xfrm>
            <a:off x="2209225" y="3197175"/>
            <a:ext cx="4879076" cy="137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0" name="Google Shape;210;p34"/>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What does the compiler do?</a:t>
            </a:r>
            <a:endParaRPr b="1" sz="1500">
              <a:solidFill>
                <a:srgbClr val="2D3748"/>
              </a:solidFill>
              <a:highlight>
                <a:srgbClr val="FFFFFF"/>
              </a:highlight>
              <a:latin typeface="Roboto"/>
              <a:ea typeface="Roboto"/>
              <a:cs typeface="Roboto"/>
              <a:sym typeface="Roboto"/>
            </a:endParaRPr>
          </a:p>
        </p:txBody>
      </p:sp>
      <p:sp>
        <p:nvSpPr>
          <p:cNvPr id="211" name="Google Shape;211;p3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12" name="Google Shape;212;p34"/>
          <p:cNvSpPr txBox="1"/>
          <p:nvPr/>
        </p:nvSpPr>
        <p:spPr>
          <a:xfrm>
            <a:off x="728650" y="1373300"/>
            <a:ext cx="7769700" cy="13545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Clr>
                <a:srgbClr val="3D3D4E"/>
              </a:buClr>
              <a:buSzPts val="1850"/>
              <a:buFont typeface="Georgia"/>
              <a:buChar char="-"/>
            </a:pPr>
            <a:r>
              <a:rPr lang="en" sz="1900">
                <a:solidFill>
                  <a:schemeClr val="dk1"/>
                </a:solidFill>
              </a:rPr>
              <a:t>The compiler is a translator that acts as an intermediary between the programmer and the CPU on the computer.</a:t>
            </a:r>
            <a:endParaRPr sz="1850">
              <a:solidFill>
                <a:srgbClr val="3D3D4E"/>
              </a:solidFill>
              <a:highlight>
                <a:schemeClr val="lt1"/>
              </a:highlight>
              <a:latin typeface="Georgia"/>
              <a:ea typeface="Georgia"/>
              <a:cs typeface="Georgia"/>
              <a:sym typeface="Georgia"/>
            </a:endParaRPr>
          </a:p>
          <a:p>
            <a:pPr indent="-349250" lvl="0" marL="457200" rtl="0" algn="l">
              <a:spcBef>
                <a:spcPts val="0"/>
              </a:spcBef>
              <a:spcAft>
                <a:spcPts val="0"/>
              </a:spcAft>
              <a:buSzPts val="1900"/>
              <a:buChar char="-"/>
            </a:pPr>
            <a:r>
              <a:rPr lang="en" sz="1900"/>
              <a:t>Javac.exe, Mac - javac(sh)</a:t>
            </a:r>
            <a:endParaRPr sz="1900"/>
          </a:p>
          <a:p>
            <a:pPr indent="-349250" lvl="0" marL="457200" rtl="0" algn="l">
              <a:spcBef>
                <a:spcPts val="0"/>
              </a:spcBef>
              <a:spcAft>
                <a:spcPts val="0"/>
              </a:spcAft>
              <a:buSzPts val="1900"/>
              <a:buChar char="-"/>
            </a:pPr>
            <a:r>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8" name="Google Shape;218;p35"/>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Code Structure in Java</a:t>
            </a:r>
            <a:endParaRPr b="1" sz="1500">
              <a:solidFill>
                <a:srgbClr val="2D3748"/>
              </a:solidFill>
              <a:highlight>
                <a:srgbClr val="FFFFFF"/>
              </a:highlight>
              <a:latin typeface="Roboto"/>
              <a:ea typeface="Roboto"/>
              <a:cs typeface="Roboto"/>
              <a:sym typeface="Roboto"/>
            </a:endParaRPr>
          </a:p>
        </p:txBody>
      </p:sp>
      <p:sp>
        <p:nvSpPr>
          <p:cNvPr id="219" name="Google Shape;219;p3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220" name="Google Shape;220;p35"/>
          <p:cNvPicPr preferRelativeResize="0"/>
          <p:nvPr/>
        </p:nvPicPr>
        <p:blipFill>
          <a:blip r:embed="rId4">
            <a:alphaModFix/>
          </a:blip>
          <a:stretch>
            <a:fillRect/>
          </a:stretch>
        </p:blipFill>
        <p:spPr>
          <a:xfrm>
            <a:off x="459475" y="1371100"/>
            <a:ext cx="2857500" cy="3048000"/>
          </a:xfrm>
          <a:prstGeom prst="rect">
            <a:avLst/>
          </a:prstGeom>
          <a:noFill/>
          <a:ln>
            <a:noFill/>
          </a:ln>
        </p:spPr>
      </p:pic>
      <p:sp>
        <p:nvSpPr>
          <p:cNvPr id="221" name="Google Shape;221;p35"/>
          <p:cNvSpPr txBox="1"/>
          <p:nvPr/>
        </p:nvSpPr>
        <p:spPr>
          <a:xfrm>
            <a:off x="4043150" y="1714500"/>
            <a:ext cx="46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Class Holds -&gt; Methods -&gt; Statements (what Methods can do)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27" name="Google Shape;227;p36"/>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Code Structure in Java</a:t>
            </a:r>
            <a:endParaRPr b="1" sz="1500">
              <a:solidFill>
                <a:srgbClr val="2D3748"/>
              </a:solidFill>
              <a:highlight>
                <a:srgbClr val="FFFFFF"/>
              </a:highlight>
              <a:latin typeface="Roboto"/>
              <a:ea typeface="Roboto"/>
              <a:cs typeface="Roboto"/>
              <a:sym typeface="Roboto"/>
            </a:endParaRPr>
          </a:p>
        </p:txBody>
      </p:sp>
      <p:sp>
        <p:nvSpPr>
          <p:cNvPr id="228" name="Google Shape;228;p3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229" name="Google Shape;229;p36"/>
          <p:cNvPicPr preferRelativeResize="0"/>
          <p:nvPr/>
        </p:nvPicPr>
        <p:blipFill>
          <a:blip r:embed="rId4">
            <a:alphaModFix/>
          </a:blip>
          <a:stretch>
            <a:fillRect/>
          </a:stretch>
        </p:blipFill>
        <p:spPr>
          <a:xfrm>
            <a:off x="2149525" y="1263938"/>
            <a:ext cx="5476050" cy="326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35" name="Google Shape;235;p37"/>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!Important</a:t>
            </a:r>
            <a:endParaRPr b="1" sz="1500">
              <a:solidFill>
                <a:srgbClr val="2D3748"/>
              </a:solidFill>
              <a:highlight>
                <a:srgbClr val="FFFFFF"/>
              </a:highlight>
              <a:latin typeface="Roboto"/>
              <a:ea typeface="Roboto"/>
              <a:cs typeface="Roboto"/>
              <a:sym typeface="Roboto"/>
            </a:endParaRPr>
          </a:p>
        </p:txBody>
      </p:sp>
      <p:sp>
        <p:nvSpPr>
          <p:cNvPr id="236" name="Google Shape;236;p3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37" name="Google Shape;237;p37"/>
          <p:cNvSpPr txBox="1"/>
          <p:nvPr/>
        </p:nvSpPr>
        <p:spPr>
          <a:xfrm>
            <a:off x="728650" y="1373300"/>
            <a:ext cx="7769700" cy="2763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highlight>
                  <a:schemeClr val="accent6"/>
                </a:highlight>
              </a:rPr>
              <a:t>E</a:t>
            </a:r>
            <a:r>
              <a:rPr lang="en" sz="1900">
                <a:highlight>
                  <a:schemeClr val="accent6"/>
                </a:highlight>
              </a:rPr>
              <a:t>very line that needs to be executed should be inside a class.</a:t>
            </a:r>
            <a:endParaRPr sz="1900">
              <a:highlight>
                <a:schemeClr val="accent6"/>
              </a:highlight>
            </a:endParaRPr>
          </a:p>
          <a:p>
            <a:pPr indent="-349250" lvl="0" marL="457200" rtl="0" algn="l">
              <a:spcBef>
                <a:spcPts val="0"/>
              </a:spcBef>
              <a:spcAft>
                <a:spcPts val="0"/>
              </a:spcAft>
              <a:buSzPts val="1900"/>
              <a:buChar char="-"/>
            </a:pPr>
            <a:r>
              <a:rPr lang="en" sz="1900"/>
              <a:t>Declarations and definitions</a:t>
            </a:r>
            <a:endParaRPr sz="1900"/>
          </a:p>
          <a:p>
            <a:pPr indent="-317500" lvl="1" marL="914400" rtl="0" algn="l">
              <a:spcBef>
                <a:spcPts val="0"/>
              </a:spcBef>
              <a:spcAft>
                <a:spcPts val="0"/>
              </a:spcAft>
              <a:buSzPts val="1400"/>
              <a:buChar char="-"/>
            </a:pPr>
            <a:r>
              <a:rPr lang="en" sz="1700">
                <a:solidFill>
                  <a:srgbClr val="C7254E"/>
                </a:solidFill>
                <a:highlight>
                  <a:srgbClr val="F9F2F4"/>
                </a:highlight>
                <a:latin typeface="Courier New"/>
                <a:ea typeface="Courier New"/>
                <a:cs typeface="Courier New"/>
                <a:sym typeface="Courier New"/>
              </a:rPr>
              <a:t>class HelloWorld</a:t>
            </a:r>
            <a:r>
              <a:rPr lang="en" sz="1850">
                <a:solidFill>
                  <a:srgbClr val="3D3D4E"/>
                </a:solidFill>
                <a:highlight>
                  <a:srgbClr val="FFFFFF"/>
                </a:highlight>
                <a:latin typeface="Georgia"/>
                <a:ea typeface="Georgia"/>
                <a:cs typeface="Georgia"/>
                <a:sym typeface="Georgia"/>
              </a:rPr>
              <a:t> is the class declaration. </a:t>
            </a:r>
            <a:endParaRPr sz="1850">
              <a:solidFill>
                <a:srgbClr val="3D3D4E"/>
              </a:solidFill>
              <a:highlight>
                <a:srgbClr val="FFFFFF"/>
              </a:highlight>
              <a:latin typeface="Georgia"/>
              <a:ea typeface="Georgia"/>
              <a:cs typeface="Georgia"/>
              <a:sym typeface="Georgia"/>
            </a:endParaRPr>
          </a:p>
          <a:p>
            <a:pPr indent="-346075" lvl="1" marL="914400" rtl="0" algn="l">
              <a:spcBef>
                <a:spcPts val="0"/>
              </a:spcBef>
              <a:spcAft>
                <a:spcPts val="0"/>
              </a:spcAft>
              <a:buClr>
                <a:srgbClr val="3D3D4E"/>
              </a:buClr>
              <a:buSzPts val="1850"/>
              <a:buFont typeface="Georgia"/>
              <a:buChar char="-"/>
            </a:pPr>
            <a:r>
              <a:rPr lang="en" sz="1850">
                <a:solidFill>
                  <a:srgbClr val="3D3D4E"/>
                </a:solidFill>
                <a:highlight>
                  <a:srgbClr val="FFFFFF"/>
                </a:highlight>
                <a:latin typeface="Georgia"/>
                <a:ea typeface="Georgia"/>
                <a:cs typeface="Georgia"/>
                <a:sym typeface="Georgia"/>
              </a:rPr>
              <a:t>The main is the point from where all the Java programs start its execution.</a:t>
            </a:r>
            <a:endParaRPr sz="1850">
              <a:solidFill>
                <a:srgbClr val="3D3D4E"/>
              </a:solidFill>
              <a:highlight>
                <a:srgbClr val="FFFFFF"/>
              </a:highlight>
              <a:latin typeface="Georgia"/>
              <a:ea typeface="Georgia"/>
              <a:cs typeface="Georgia"/>
              <a:sym typeface="Georgia"/>
            </a:endParaRPr>
          </a:p>
          <a:p>
            <a:pPr indent="-346075" lvl="0" marL="457200" rtl="0" algn="l">
              <a:spcBef>
                <a:spcPts val="0"/>
              </a:spcBef>
              <a:spcAft>
                <a:spcPts val="0"/>
              </a:spcAft>
              <a:buClr>
                <a:srgbClr val="3D3D4E"/>
              </a:buClr>
              <a:buSzPts val="1850"/>
              <a:buFont typeface="Georgia"/>
              <a:buChar char="-"/>
            </a:pPr>
            <a:r>
              <a:rPr lang="en" sz="1850">
                <a:solidFill>
                  <a:srgbClr val="3D3D4E"/>
                </a:solidFill>
                <a:highlight>
                  <a:srgbClr val="FFFFFF"/>
                </a:highlight>
                <a:latin typeface="Georgia"/>
                <a:ea typeface="Georgia"/>
                <a:cs typeface="Georgia"/>
                <a:sym typeface="Georgia"/>
              </a:rPr>
              <a:t>Just as sentences in English must be terminated with a period.</a:t>
            </a:r>
            <a:endParaRPr sz="1850">
              <a:solidFill>
                <a:srgbClr val="3D3D4E"/>
              </a:solidFill>
              <a:highlight>
                <a:srgbClr val="FFFFFF"/>
              </a:highlight>
              <a:latin typeface="Georgia"/>
              <a:ea typeface="Georgia"/>
              <a:cs typeface="Georgia"/>
              <a:sym typeface="Georgia"/>
            </a:endParaRPr>
          </a:p>
          <a:p>
            <a:pPr indent="-346075" lvl="0" marL="457200" rtl="0" algn="l">
              <a:spcBef>
                <a:spcPts val="0"/>
              </a:spcBef>
              <a:spcAft>
                <a:spcPts val="0"/>
              </a:spcAft>
              <a:buClr>
                <a:srgbClr val="3D3D4E"/>
              </a:buClr>
              <a:buSzPts val="1850"/>
              <a:buFont typeface="Georgia"/>
              <a:buChar char="-"/>
            </a:pPr>
            <a:r>
              <a:rPr lang="en" sz="1850">
                <a:solidFill>
                  <a:srgbClr val="3D3D4E"/>
                </a:solidFill>
                <a:highlight>
                  <a:srgbClr val="FFFFFF"/>
                </a:highlight>
                <a:latin typeface="Georgia"/>
                <a:ea typeface="Georgia"/>
                <a:cs typeface="Georgia"/>
                <a:sym typeface="Georgia"/>
              </a:rPr>
              <a:t>Just as sentences in English can span several lines, so can the statements in Java.</a:t>
            </a:r>
            <a:endParaRPr sz="1850">
              <a:solidFill>
                <a:srgbClr val="3D3D4E"/>
              </a:solidFill>
              <a:highlight>
                <a:srgbClr val="FFFFFF"/>
              </a:highlight>
              <a:latin typeface="Georgia"/>
              <a:ea typeface="Georgia"/>
              <a:cs typeface="Georgia"/>
              <a:sym typeface="Georgia"/>
            </a:endParaRPr>
          </a:p>
          <a:p>
            <a:pPr indent="-346075" lvl="0" marL="457200" rtl="0" algn="l">
              <a:spcBef>
                <a:spcPts val="0"/>
              </a:spcBef>
              <a:spcAft>
                <a:spcPts val="0"/>
              </a:spcAft>
              <a:buClr>
                <a:srgbClr val="3D3D4E"/>
              </a:buClr>
              <a:buSzPts val="1850"/>
              <a:buFont typeface="Georgia"/>
              <a:buChar char="-"/>
            </a:pPr>
            <a:r>
              <a:t/>
            </a:r>
            <a:endParaRPr sz="18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43" name="Google Shape;243;p38"/>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Doubts</a:t>
            </a:r>
            <a:endParaRPr b="1" sz="1500">
              <a:solidFill>
                <a:srgbClr val="2D3748"/>
              </a:solidFill>
              <a:highlight>
                <a:srgbClr val="FFFFFF"/>
              </a:highlight>
              <a:latin typeface="Roboto"/>
              <a:ea typeface="Roboto"/>
              <a:cs typeface="Roboto"/>
              <a:sym typeface="Roboto"/>
            </a:endParaRPr>
          </a:p>
        </p:txBody>
      </p:sp>
      <p:sp>
        <p:nvSpPr>
          <p:cNvPr id="244" name="Google Shape;244;p3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45" name="Google Shape;245;p38"/>
          <p:cNvSpPr txBox="1"/>
          <p:nvPr/>
        </p:nvSpPr>
        <p:spPr>
          <a:xfrm>
            <a:off x="2064250" y="1373300"/>
            <a:ext cx="49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 I have to put Main() Method in every class to run?</a:t>
            </a:r>
            <a:endParaRPr/>
          </a:p>
        </p:txBody>
      </p:sp>
      <p:sp>
        <p:nvSpPr>
          <p:cNvPr id="246" name="Google Shape;246;p38"/>
          <p:cNvSpPr txBox="1"/>
          <p:nvPr/>
        </p:nvSpPr>
        <p:spPr>
          <a:xfrm>
            <a:off x="2115450" y="2363100"/>
            <a:ext cx="491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 We can have multiple classes in Java, to run we need only one main method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52" name="Google Shape;252;p39"/>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!Important</a:t>
            </a:r>
            <a:endParaRPr b="1" sz="1500">
              <a:solidFill>
                <a:srgbClr val="2D3748"/>
              </a:solidFill>
              <a:highlight>
                <a:srgbClr val="FFFFFF"/>
              </a:highlight>
              <a:latin typeface="Roboto"/>
              <a:ea typeface="Roboto"/>
              <a:cs typeface="Roboto"/>
              <a:sym typeface="Roboto"/>
            </a:endParaRPr>
          </a:p>
        </p:txBody>
      </p:sp>
      <p:sp>
        <p:nvSpPr>
          <p:cNvPr id="253" name="Google Shape;253;p3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54" name="Google Shape;254;p39"/>
          <p:cNvSpPr txBox="1"/>
          <p:nvPr/>
        </p:nvSpPr>
        <p:spPr>
          <a:xfrm>
            <a:off x="925200" y="1324950"/>
            <a:ext cx="72936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3D3D4E"/>
                </a:solidFill>
                <a:highlight>
                  <a:schemeClr val="lt1"/>
                </a:highlight>
                <a:latin typeface="Georgia"/>
                <a:ea typeface="Georgia"/>
                <a:cs typeface="Georgia"/>
                <a:sym typeface="Georgia"/>
              </a:rPr>
              <a:t>Did you know?</a:t>
            </a:r>
            <a:r>
              <a:rPr lang="en" sz="2300">
                <a:solidFill>
                  <a:srgbClr val="3D3D4E"/>
                </a:solidFill>
                <a:highlight>
                  <a:schemeClr val="lt1"/>
                </a:highlight>
                <a:latin typeface="Georgia"/>
                <a:ea typeface="Georgia"/>
                <a:cs typeface="Georgia"/>
                <a:sym typeface="Georgia"/>
              </a:rPr>
              <a:t> The </a:t>
            </a:r>
            <a:r>
              <a:rPr lang="en" sz="2200">
                <a:solidFill>
                  <a:srgbClr val="C7254E"/>
                </a:solidFill>
                <a:highlight>
                  <a:schemeClr val="lt1"/>
                </a:highlight>
                <a:latin typeface="Courier New"/>
                <a:ea typeface="Courier New"/>
                <a:cs typeface="Courier New"/>
                <a:sym typeface="Courier New"/>
              </a:rPr>
              <a:t>System.out.println()</a:t>
            </a:r>
            <a:r>
              <a:rPr lang="en" sz="2300">
                <a:solidFill>
                  <a:srgbClr val="3D3D4E"/>
                </a:solidFill>
                <a:highlight>
                  <a:schemeClr val="lt1"/>
                </a:highlight>
                <a:latin typeface="Georgia"/>
                <a:ea typeface="Georgia"/>
                <a:cs typeface="Georgia"/>
                <a:sym typeface="Georgia"/>
              </a:rPr>
              <a:t> displays text in the current line of the console and then move the cursor to the beginning of the next line.</a:t>
            </a:r>
            <a:endParaRPr sz="2400">
              <a:highlight>
                <a:schemeClr val="lt1"/>
              </a:highlight>
            </a:endParaRPr>
          </a:p>
        </p:txBody>
      </p:sp>
      <p:pic>
        <p:nvPicPr>
          <p:cNvPr id="255" name="Google Shape;255;p39"/>
          <p:cNvPicPr preferRelativeResize="0"/>
          <p:nvPr/>
        </p:nvPicPr>
        <p:blipFill>
          <a:blip r:embed="rId4">
            <a:alphaModFix/>
          </a:blip>
          <a:stretch>
            <a:fillRect/>
          </a:stretch>
        </p:blipFill>
        <p:spPr>
          <a:xfrm>
            <a:off x="873999" y="2532980"/>
            <a:ext cx="7747476" cy="21685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261" name="Google Shape;261;p4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62" name="Google Shape;262;p40"/>
          <p:cNvSpPr txBox="1"/>
          <p:nvPr/>
        </p:nvSpPr>
        <p:spPr>
          <a:xfrm>
            <a:off x="925200" y="1141375"/>
            <a:ext cx="729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2D3748"/>
                </a:solidFill>
                <a:highlight>
                  <a:srgbClr val="FFFFFF"/>
                </a:highlight>
                <a:latin typeface="Roboto"/>
                <a:ea typeface="Roboto"/>
                <a:cs typeface="Roboto"/>
                <a:sym typeface="Roboto"/>
              </a:rPr>
              <a:t>Can we execute a java program without a main method?</a:t>
            </a:r>
            <a:endParaRPr sz="2600">
              <a:solidFill>
                <a:srgbClr val="2D3748"/>
              </a:solidFill>
              <a:highlight>
                <a:srgbClr val="FFFFFF"/>
              </a:highlight>
              <a:latin typeface="Roboto"/>
              <a:ea typeface="Roboto"/>
              <a:cs typeface="Roboto"/>
              <a:sym typeface="Roboto"/>
            </a:endParaRPr>
          </a:p>
        </p:txBody>
      </p:sp>
      <p:sp>
        <p:nvSpPr>
          <p:cNvPr id="263" name="Google Shape;263;p4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269" name="Google Shape;269;p4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70" name="Google Shape;270;p41"/>
          <p:cNvSpPr txBox="1"/>
          <p:nvPr/>
        </p:nvSpPr>
        <p:spPr>
          <a:xfrm>
            <a:off x="925200" y="1141375"/>
            <a:ext cx="729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2D3748"/>
                </a:solidFill>
                <a:highlight>
                  <a:srgbClr val="FFFFFF"/>
                </a:highlight>
                <a:latin typeface="Roboto"/>
                <a:ea typeface="Roboto"/>
                <a:cs typeface="Roboto"/>
                <a:sym typeface="Roboto"/>
              </a:rPr>
              <a:t>Can we execute a java program without a main method?</a:t>
            </a:r>
            <a:endParaRPr sz="2600">
              <a:solidFill>
                <a:srgbClr val="2D3748"/>
              </a:solidFill>
              <a:highlight>
                <a:srgbClr val="FFFFFF"/>
              </a:highlight>
              <a:latin typeface="Roboto"/>
              <a:ea typeface="Roboto"/>
              <a:cs typeface="Roboto"/>
              <a:sym typeface="Roboto"/>
            </a:endParaRPr>
          </a:p>
        </p:txBody>
      </p:sp>
      <p:sp>
        <p:nvSpPr>
          <p:cNvPr id="271" name="Google Shape;271;p4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72" name="Google Shape;272;p41"/>
          <p:cNvSpPr txBox="1"/>
          <p:nvPr/>
        </p:nvSpPr>
        <p:spPr>
          <a:xfrm>
            <a:off x="925200" y="2126575"/>
            <a:ext cx="538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Yes, we can execute a java program without a main method by using a static block</a:t>
            </a:r>
            <a:endParaRPr/>
          </a:p>
        </p:txBody>
      </p:sp>
      <p:pic>
        <p:nvPicPr>
          <p:cNvPr id="273" name="Google Shape;273;p41"/>
          <p:cNvPicPr preferRelativeResize="0"/>
          <p:nvPr/>
        </p:nvPicPr>
        <p:blipFill>
          <a:blip r:embed="rId4">
            <a:alphaModFix/>
          </a:blip>
          <a:stretch>
            <a:fillRect/>
          </a:stretch>
        </p:blipFill>
        <p:spPr>
          <a:xfrm>
            <a:off x="856025" y="2680675"/>
            <a:ext cx="7642289" cy="2005999"/>
          </a:xfrm>
          <a:prstGeom prst="rect">
            <a:avLst/>
          </a:prstGeom>
          <a:noFill/>
          <a:ln>
            <a:noFill/>
          </a:ln>
        </p:spPr>
      </p:pic>
      <p:sp>
        <p:nvSpPr>
          <p:cNvPr id="274" name="Google Shape;274;p41"/>
          <p:cNvSpPr txBox="1"/>
          <p:nvPr/>
        </p:nvSpPr>
        <p:spPr>
          <a:xfrm>
            <a:off x="2593075" y="1646250"/>
            <a:ext cx="609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https://stackoverflow.com/questions/15173474/can-we-execute-a-java-program-without-a-main-method</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75175" y="1539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Core Java </a:t>
            </a:r>
            <a:br>
              <a:rPr b="1" lang="en" sz="5000">
                <a:solidFill>
                  <a:srgbClr val="FF0000"/>
                </a:solidFill>
                <a:highlight>
                  <a:srgbClr val="FCE5CD"/>
                </a:highlight>
                <a:latin typeface="Lato"/>
                <a:ea typeface="Lato"/>
                <a:cs typeface="Lato"/>
                <a:sym typeface="Lato"/>
              </a:rPr>
            </a:br>
            <a:r>
              <a:rPr b="1" lang="en" sz="5000">
                <a:solidFill>
                  <a:srgbClr val="FF0000"/>
                </a:solidFill>
                <a:highlight>
                  <a:srgbClr val="FCE5CD"/>
                </a:highlight>
                <a:latin typeface="Lato"/>
                <a:ea typeface="Lato"/>
                <a:cs typeface="Lato"/>
                <a:sym typeface="Lato"/>
              </a:rPr>
              <a:t>Intro to programming</a:t>
            </a:r>
            <a:endParaRPr b="1" sz="3000">
              <a:solidFill>
                <a:srgbClr val="BF9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80" name="Google Shape;280;p42"/>
          <p:cNvSpPr txBox="1"/>
          <p:nvPr/>
        </p:nvSpPr>
        <p:spPr>
          <a:xfrm>
            <a:off x="874000" y="348500"/>
            <a:ext cx="7293600" cy="13854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What you can Say in Main Method?</a:t>
            </a:r>
            <a:endParaRPr b="1" sz="1500">
              <a:solidFill>
                <a:srgbClr val="2D3748"/>
              </a:solidFill>
              <a:highlight>
                <a:srgbClr val="FFFFFF"/>
              </a:highlight>
              <a:latin typeface="Roboto"/>
              <a:ea typeface="Roboto"/>
              <a:cs typeface="Roboto"/>
              <a:sym typeface="Roboto"/>
            </a:endParaRPr>
          </a:p>
        </p:txBody>
      </p:sp>
      <p:sp>
        <p:nvSpPr>
          <p:cNvPr id="281" name="Google Shape;281;p4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82" name="Google Shape;282;p42"/>
          <p:cNvSpPr txBox="1"/>
          <p:nvPr/>
        </p:nvSpPr>
        <p:spPr>
          <a:xfrm>
            <a:off x="1637725" y="2072750"/>
            <a:ext cx="4913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 something</a:t>
            </a:r>
            <a:endParaRPr/>
          </a:p>
          <a:p>
            <a:pPr indent="0" lvl="0" marL="0" rtl="0" algn="l">
              <a:spcBef>
                <a:spcPts val="0"/>
              </a:spcBef>
              <a:spcAft>
                <a:spcPts val="0"/>
              </a:spcAft>
              <a:buNone/>
            </a:pPr>
            <a:r>
              <a:rPr lang="en"/>
              <a:t>Do Some Things Again and Again</a:t>
            </a:r>
            <a:endParaRPr/>
          </a:p>
          <a:p>
            <a:pPr indent="0" lvl="0" marL="0" rtl="0" algn="l">
              <a:spcBef>
                <a:spcPts val="0"/>
              </a:spcBef>
              <a:spcAft>
                <a:spcPts val="0"/>
              </a:spcAft>
              <a:buNone/>
            </a:pPr>
            <a:r>
              <a:rPr lang="en"/>
              <a:t>Do some under this condition</a:t>
            </a:r>
            <a:endParaRPr/>
          </a:p>
          <a:p>
            <a:pPr indent="0" lvl="0" marL="0" rtl="0" algn="l">
              <a:spcBef>
                <a:spcPts val="0"/>
              </a:spcBef>
              <a:spcAft>
                <a:spcPts val="0"/>
              </a:spcAft>
              <a:buNone/>
            </a:pPr>
            <a:r>
              <a:rPr lang="en"/>
              <a:t>Loop and Loop Again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88" name="Google Shape;288;p43"/>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Variables</a:t>
            </a:r>
            <a:endParaRPr b="1" sz="1500">
              <a:solidFill>
                <a:srgbClr val="2D3748"/>
              </a:solidFill>
              <a:highlight>
                <a:srgbClr val="FFFFFF"/>
              </a:highlight>
              <a:latin typeface="Roboto"/>
              <a:ea typeface="Roboto"/>
              <a:cs typeface="Roboto"/>
              <a:sym typeface="Roboto"/>
            </a:endParaRPr>
          </a:p>
        </p:txBody>
      </p:sp>
      <p:sp>
        <p:nvSpPr>
          <p:cNvPr id="289" name="Google Shape;289;p4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90" name="Google Shape;290;p43"/>
          <p:cNvSpPr txBox="1"/>
          <p:nvPr/>
        </p:nvSpPr>
        <p:spPr>
          <a:xfrm>
            <a:off x="725025" y="1133600"/>
            <a:ext cx="658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variable is a container (storage area) used to hold data.  </a:t>
            </a:r>
            <a:endParaRPr/>
          </a:p>
          <a:p>
            <a:pPr indent="0" lvl="0" marL="0" rtl="0" algn="l">
              <a:spcBef>
                <a:spcPts val="0"/>
              </a:spcBef>
              <a:spcAft>
                <a:spcPts val="0"/>
              </a:spcAft>
              <a:buNone/>
            </a:pPr>
            <a:r>
              <a:rPr lang="en"/>
              <a:t>Each variable should be given a unique name (identifier). </a:t>
            </a:r>
            <a:endParaRPr/>
          </a:p>
          <a:p>
            <a:pPr indent="0" lvl="0" marL="0" rtl="0" algn="l">
              <a:spcBef>
                <a:spcPts val="0"/>
              </a:spcBef>
              <a:spcAft>
                <a:spcPts val="0"/>
              </a:spcAft>
              <a:buNone/>
            </a:pPr>
            <a:r>
              <a:t/>
            </a:r>
            <a:endParaRPr/>
          </a:p>
        </p:txBody>
      </p:sp>
      <p:pic>
        <p:nvPicPr>
          <p:cNvPr id="291" name="Google Shape;291;p43"/>
          <p:cNvPicPr preferRelativeResize="0"/>
          <p:nvPr/>
        </p:nvPicPr>
        <p:blipFill>
          <a:blip r:embed="rId4">
            <a:alphaModFix/>
          </a:blip>
          <a:stretch>
            <a:fillRect/>
          </a:stretch>
        </p:blipFill>
        <p:spPr>
          <a:xfrm>
            <a:off x="1679250" y="1699350"/>
            <a:ext cx="5490245" cy="2873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97" name="Google Shape;297;p44"/>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Variables</a:t>
            </a:r>
            <a:endParaRPr b="1" sz="1500">
              <a:solidFill>
                <a:srgbClr val="2D3748"/>
              </a:solidFill>
              <a:highlight>
                <a:srgbClr val="FFFFFF"/>
              </a:highlight>
              <a:latin typeface="Roboto"/>
              <a:ea typeface="Roboto"/>
              <a:cs typeface="Roboto"/>
              <a:sym typeface="Roboto"/>
            </a:endParaRPr>
          </a:p>
        </p:txBody>
      </p:sp>
      <p:sp>
        <p:nvSpPr>
          <p:cNvPr id="298" name="Google Shape;298;p4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299" name="Google Shape;299;p44"/>
          <p:cNvSpPr txBox="1"/>
          <p:nvPr/>
        </p:nvSpPr>
        <p:spPr>
          <a:xfrm>
            <a:off x="725025" y="1133600"/>
            <a:ext cx="6585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A variable is a storage location paired with an associated symbolic name</a:t>
            </a:r>
            <a:r>
              <a:rPr lang="en"/>
              <a:t> (an identifier), which contains some known or unknown quantity of information referred to as a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Variables in Java are strongly typed; thus they all must have a data type declared with their identifier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There are </a:t>
            </a:r>
            <a:r>
              <a:rPr lang="en">
                <a:highlight>
                  <a:srgbClr val="FFFF00"/>
                </a:highlight>
              </a:rPr>
              <a:t>three rules to create an identifier:</a:t>
            </a:r>
            <a:endParaRPr>
              <a:highlight>
                <a:srgbClr val="FFFF00"/>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Characters from A to Z, as well as their lowercase counterparts, can be used.</a:t>
            </a:r>
            <a:endParaRPr/>
          </a:p>
          <a:p>
            <a:pPr indent="0" lvl="0" marL="0" rtl="0" algn="l">
              <a:spcBef>
                <a:spcPts val="0"/>
              </a:spcBef>
              <a:spcAft>
                <a:spcPts val="0"/>
              </a:spcAft>
              <a:buClr>
                <a:schemeClr val="dk1"/>
              </a:buClr>
              <a:buSzPts val="1100"/>
              <a:buFont typeface="Arial"/>
              <a:buNone/>
            </a:pPr>
            <a:r>
              <a:rPr lang="en"/>
              <a:t>Numbers from 0-9 can be used.</a:t>
            </a:r>
            <a:endParaRPr/>
          </a:p>
          <a:p>
            <a:pPr indent="0" lvl="0" marL="0" rtl="0" algn="l">
              <a:spcBef>
                <a:spcPts val="0"/>
              </a:spcBef>
              <a:spcAft>
                <a:spcPts val="0"/>
              </a:spcAft>
              <a:buClr>
                <a:schemeClr val="dk1"/>
              </a:buClr>
              <a:buSzPts val="1100"/>
              <a:buFont typeface="Arial"/>
              <a:buNone/>
            </a:pPr>
            <a:r>
              <a:rPr lang="en"/>
              <a:t>Special characters that can be used are $ (the dollar sign) and _ (underscore).</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05" name="Google Shape;305;p45"/>
          <p:cNvSpPr txBox="1"/>
          <p:nvPr/>
        </p:nvSpPr>
        <p:spPr>
          <a:xfrm>
            <a:off x="351475" y="348500"/>
            <a:ext cx="78162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Where are the variables stored?</a:t>
            </a:r>
            <a:endParaRPr b="1" sz="1500">
              <a:solidFill>
                <a:srgbClr val="2D3748"/>
              </a:solidFill>
              <a:highlight>
                <a:srgbClr val="FFFFFF"/>
              </a:highlight>
              <a:latin typeface="Roboto"/>
              <a:ea typeface="Roboto"/>
              <a:cs typeface="Roboto"/>
              <a:sym typeface="Roboto"/>
            </a:endParaRPr>
          </a:p>
        </p:txBody>
      </p:sp>
      <p:sp>
        <p:nvSpPr>
          <p:cNvPr id="306" name="Google Shape;306;p4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07" name="Google Shape;307;p45"/>
          <p:cNvSpPr txBox="1"/>
          <p:nvPr/>
        </p:nvSpPr>
        <p:spPr>
          <a:xfrm>
            <a:off x="725025" y="1133600"/>
            <a:ext cx="658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Variables, once declared in the program, are allocated space in memory.</a:t>
            </a:r>
            <a:endParaRPr/>
          </a:p>
          <a:p>
            <a:pPr indent="0" lvl="0" marL="0" rtl="0" algn="l">
              <a:spcBef>
                <a:spcPts val="0"/>
              </a:spcBef>
              <a:spcAft>
                <a:spcPts val="0"/>
              </a:spcAft>
              <a:buNone/>
            </a:pPr>
            <a:r>
              <a:rPr lang="en"/>
              <a:t>Memory itself is organized as a long collection of one byte after another.</a:t>
            </a:r>
            <a:endParaRPr/>
          </a:p>
        </p:txBody>
      </p:sp>
      <p:pic>
        <p:nvPicPr>
          <p:cNvPr id="308" name="Google Shape;308;p45"/>
          <p:cNvPicPr preferRelativeResize="0"/>
          <p:nvPr/>
        </p:nvPicPr>
        <p:blipFill>
          <a:blip r:embed="rId4">
            <a:alphaModFix/>
          </a:blip>
          <a:stretch>
            <a:fillRect/>
          </a:stretch>
        </p:blipFill>
        <p:spPr>
          <a:xfrm>
            <a:off x="6419900" y="1891800"/>
            <a:ext cx="2544962" cy="2658401"/>
          </a:xfrm>
          <a:prstGeom prst="rect">
            <a:avLst/>
          </a:prstGeom>
          <a:noFill/>
          <a:ln>
            <a:noFill/>
          </a:ln>
        </p:spPr>
      </p:pic>
      <p:pic>
        <p:nvPicPr>
          <p:cNvPr id="309" name="Google Shape;309;p45"/>
          <p:cNvPicPr preferRelativeResize="0"/>
          <p:nvPr/>
        </p:nvPicPr>
        <p:blipFill>
          <a:blip r:embed="rId5">
            <a:alphaModFix/>
          </a:blip>
          <a:stretch>
            <a:fillRect/>
          </a:stretch>
        </p:blipFill>
        <p:spPr>
          <a:xfrm>
            <a:off x="2064075" y="1891800"/>
            <a:ext cx="2798624" cy="2280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15" name="Google Shape;315;p46"/>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Variables</a:t>
            </a:r>
            <a:endParaRPr b="1" sz="1500">
              <a:solidFill>
                <a:srgbClr val="2D3748"/>
              </a:solidFill>
              <a:highlight>
                <a:srgbClr val="FFFFFF"/>
              </a:highlight>
              <a:latin typeface="Roboto"/>
              <a:ea typeface="Roboto"/>
              <a:cs typeface="Roboto"/>
              <a:sym typeface="Roboto"/>
            </a:endParaRPr>
          </a:p>
        </p:txBody>
      </p:sp>
      <p:sp>
        <p:nvSpPr>
          <p:cNvPr id="316" name="Google Shape;316;p4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17" name="Google Shape;317;p46"/>
          <p:cNvSpPr txBox="1"/>
          <p:nvPr/>
        </p:nvSpPr>
        <p:spPr>
          <a:xfrm>
            <a:off x="725025" y="1133600"/>
            <a:ext cx="658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local variable</a:t>
            </a:r>
            <a:endParaRPr/>
          </a:p>
          <a:p>
            <a:pPr indent="0" lvl="0" marL="0" rtl="0" algn="l">
              <a:spcBef>
                <a:spcPts val="0"/>
              </a:spcBef>
              <a:spcAft>
                <a:spcPts val="0"/>
              </a:spcAft>
              <a:buNone/>
            </a:pPr>
            <a:r>
              <a:rPr lang="en"/>
              <a:t>instance variable</a:t>
            </a:r>
            <a:endParaRPr/>
          </a:p>
          <a:p>
            <a:pPr indent="0" lvl="0" marL="0" rtl="0" algn="l">
              <a:spcBef>
                <a:spcPts val="0"/>
              </a:spcBef>
              <a:spcAft>
                <a:spcPts val="0"/>
              </a:spcAft>
              <a:buNone/>
            </a:pPr>
            <a:r>
              <a:rPr lang="en"/>
              <a:t>static variable</a:t>
            </a:r>
            <a:endParaRPr/>
          </a:p>
          <a:p>
            <a:pPr indent="0" lvl="0" marL="0" rtl="0" algn="l">
              <a:spcBef>
                <a:spcPts val="0"/>
              </a:spcBef>
              <a:spcAft>
                <a:spcPts val="0"/>
              </a:spcAft>
              <a:buNone/>
            </a:pPr>
            <a:r>
              <a:t/>
            </a:r>
            <a:endParaRPr/>
          </a:p>
        </p:txBody>
      </p:sp>
      <p:pic>
        <p:nvPicPr>
          <p:cNvPr id="318" name="Google Shape;318;p46"/>
          <p:cNvPicPr preferRelativeResize="0"/>
          <p:nvPr/>
        </p:nvPicPr>
        <p:blipFill>
          <a:blip r:embed="rId4">
            <a:alphaModFix/>
          </a:blip>
          <a:stretch>
            <a:fillRect/>
          </a:stretch>
        </p:blipFill>
        <p:spPr>
          <a:xfrm>
            <a:off x="5168775" y="1394600"/>
            <a:ext cx="2544962" cy="2658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24" name="Google Shape;324;p47"/>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Variables</a:t>
            </a:r>
            <a:endParaRPr b="1" sz="1500">
              <a:solidFill>
                <a:srgbClr val="2D3748"/>
              </a:solidFill>
              <a:highlight>
                <a:srgbClr val="FFFFFF"/>
              </a:highlight>
              <a:latin typeface="Roboto"/>
              <a:ea typeface="Roboto"/>
              <a:cs typeface="Roboto"/>
              <a:sym typeface="Roboto"/>
            </a:endParaRPr>
          </a:p>
        </p:txBody>
      </p:sp>
      <p:sp>
        <p:nvSpPr>
          <p:cNvPr id="325" name="Google Shape;325;p4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326" name="Google Shape;326;p47"/>
          <p:cNvPicPr preferRelativeResize="0"/>
          <p:nvPr/>
        </p:nvPicPr>
        <p:blipFill>
          <a:blip r:embed="rId4">
            <a:alphaModFix/>
          </a:blip>
          <a:stretch>
            <a:fillRect/>
          </a:stretch>
        </p:blipFill>
        <p:spPr>
          <a:xfrm>
            <a:off x="1189600" y="127125"/>
            <a:ext cx="6862574" cy="45384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32" name="Google Shape;332;p48"/>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Data Types</a:t>
            </a:r>
            <a:endParaRPr b="1" sz="1500">
              <a:solidFill>
                <a:srgbClr val="2D3748"/>
              </a:solidFill>
              <a:highlight>
                <a:srgbClr val="FFFFFF"/>
              </a:highlight>
              <a:latin typeface="Roboto"/>
              <a:ea typeface="Roboto"/>
              <a:cs typeface="Roboto"/>
              <a:sym typeface="Roboto"/>
            </a:endParaRPr>
          </a:p>
        </p:txBody>
      </p:sp>
      <p:sp>
        <p:nvSpPr>
          <p:cNvPr id="333" name="Google Shape;333;p4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34" name="Google Shape;334;p48"/>
          <p:cNvSpPr txBox="1"/>
          <p:nvPr/>
        </p:nvSpPr>
        <p:spPr>
          <a:xfrm>
            <a:off x="725025" y="1133600"/>
            <a:ext cx="658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types are declarations for variables</a:t>
            </a:r>
            <a:endParaRPr/>
          </a:p>
          <a:p>
            <a:pPr indent="0" lvl="0" marL="0" rtl="0" algn="l">
              <a:spcBef>
                <a:spcPts val="0"/>
              </a:spcBef>
              <a:spcAft>
                <a:spcPts val="0"/>
              </a:spcAft>
              <a:buNone/>
            </a:pPr>
            <a:r>
              <a:rPr b="1" lang="en"/>
              <a:t>There are 2 types of Data Types :</a:t>
            </a:r>
            <a:endParaRPr b="1"/>
          </a:p>
          <a:p>
            <a:pPr indent="0" lvl="0" marL="0" rtl="0" algn="l">
              <a:spcBef>
                <a:spcPts val="0"/>
              </a:spcBef>
              <a:spcAft>
                <a:spcPts val="0"/>
              </a:spcAft>
              <a:buNone/>
            </a:pPr>
            <a:r>
              <a:rPr lang="en"/>
              <a:t>Primitive Data types : to store simple values</a:t>
            </a:r>
            <a:endParaRPr/>
          </a:p>
          <a:p>
            <a:pPr indent="0" lvl="0" marL="0" rtl="0" algn="l">
              <a:spcBef>
                <a:spcPts val="0"/>
              </a:spcBef>
              <a:spcAft>
                <a:spcPts val="0"/>
              </a:spcAft>
              <a:buNone/>
            </a:pPr>
            <a:r>
              <a:t/>
            </a:r>
            <a:endParaRPr/>
          </a:p>
        </p:txBody>
      </p:sp>
      <p:pic>
        <p:nvPicPr>
          <p:cNvPr id="335" name="Google Shape;335;p48"/>
          <p:cNvPicPr preferRelativeResize="0"/>
          <p:nvPr/>
        </p:nvPicPr>
        <p:blipFill>
          <a:blip r:embed="rId4">
            <a:alphaModFix/>
          </a:blip>
          <a:stretch>
            <a:fillRect/>
          </a:stretch>
        </p:blipFill>
        <p:spPr>
          <a:xfrm>
            <a:off x="2965950" y="2149525"/>
            <a:ext cx="4448977" cy="2551551"/>
          </a:xfrm>
          <a:prstGeom prst="rect">
            <a:avLst/>
          </a:prstGeom>
          <a:noFill/>
          <a:ln>
            <a:noFill/>
          </a:ln>
        </p:spPr>
      </p:pic>
      <p:sp>
        <p:nvSpPr>
          <p:cNvPr id="336" name="Google Shape;336;p48"/>
          <p:cNvSpPr txBox="1"/>
          <p:nvPr/>
        </p:nvSpPr>
        <p:spPr>
          <a:xfrm>
            <a:off x="4310025" y="1586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These are the data types of fixed size.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42" name="Google Shape;342;p49"/>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Data Types</a:t>
            </a:r>
            <a:endParaRPr b="1" sz="1500">
              <a:solidFill>
                <a:srgbClr val="2D3748"/>
              </a:solidFill>
              <a:highlight>
                <a:srgbClr val="FFFFFF"/>
              </a:highlight>
              <a:latin typeface="Roboto"/>
              <a:ea typeface="Roboto"/>
              <a:cs typeface="Roboto"/>
              <a:sym typeface="Roboto"/>
            </a:endParaRPr>
          </a:p>
        </p:txBody>
      </p:sp>
      <p:sp>
        <p:nvSpPr>
          <p:cNvPr id="343" name="Google Shape;343;p4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44" name="Google Shape;344;p49"/>
          <p:cNvSpPr txBox="1"/>
          <p:nvPr/>
        </p:nvSpPr>
        <p:spPr>
          <a:xfrm>
            <a:off x="725025" y="1133600"/>
            <a:ext cx="658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Non-Primitive Data types : </a:t>
            </a:r>
            <a:r>
              <a:rPr lang="en">
                <a:highlight>
                  <a:schemeClr val="accent6"/>
                </a:highlight>
              </a:rPr>
              <a:t>to store complex values</a:t>
            </a:r>
            <a:endParaRPr>
              <a:highlight>
                <a:schemeClr val="accent6"/>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of variable size &amp; are usually declared with a ‘new’ keyword.</a:t>
            </a:r>
            <a:endParaRPr/>
          </a:p>
        </p:txBody>
      </p:sp>
      <p:sp>
        <p:nvSpPr>
          <p:cNvPr id="345" name="Google Shape;345;p49"/>
          <p:cNvSpPr txBox="1"/>
          <p:nvPr/>
        </p:nvSpPr>
        <p:spPr>
          <a:xfrm>
            <a:off x="2405425" y="2183650"/>
            <a:ext cx="5450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Eg : String, Arrays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String name = new String("Aman");</a:t>
            </a:r>
            <a:endParaRPr/>
          </a:p>
          <a:p>
            <a:pPr indent="0" lvl="0" marL="0" rtl="0" algn="l">
              <a:spcBef>
                <a:spcPts val="0"/>
              </a:spcBef>
              <a:spcAft>
                <a:spcPts val="0"/>
              </a:spcAft>
              <a:buNone/>
            </a:pPr>
            <a:r>
              <a:rPr lang="en"/>
              <a:t>int[] marks = new int[3];</a:t>
            </a:r>
            <a:endParaRPr/>
          </a:p>
          <a:p>
            <a:pPr indent="0" lvl="0" marL="0" rtl="0" algn="l">
              <a:spcBef>
                <a:spcPts val="0"/>
              </a:spcBef>
              <a:spcAft>
                <a:spcPts val="0"/>
              </a:spcAft>
              <a:buNone/>
            </a:pPr>
            <a:r>
              <a:rPr lang="en"/>
              <a:t>marks[0] = 97;</a:t>
            </a:r>
            <a:endParaRPr/>
          </a:p>
          <a:p>
            <a:pPr indent="0" lvl="0" marL="0" rtl="0" algn="l">
              <a:spcBef>
                <a:spcPts val="0"/>
              </a:spcBef>
              <a:spcAft>
                <a:spcPts val="0"/>
              </a:spcAft>
              <a:buNone/>
            </a:pPr>
            <a:r>
              <a:rPr lang="en"/>
              <a:t>marks[1] = 98;</a:t>
            </a:r>
            <a:endParaRPr/>
          </a:p>
          <a:p>
            <a:pPr indent="0" lvl="0" marL="0" rtl="0" algn="l">
              <a:spcBef>
                <a:spcPts val="0"/>
              </a:spcBef>
              <a:spcAft>
                <a:spcPts val="0"/>
              </a:spcAft>
              <a:buNone/>
            </a:pPr>
            <a:r>
              <a:rPr lang="en"/>
              <a:t>marks[2] = 95;</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51" name="Google Shape;351;p50"/>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Data Types</a:t>
            </a:r>
            <a:endParaRPr b="1" sz="1500">
              <a:solidFill>
                <a:srgbClr val="2D3748"/>
              </a:solidFill>
              <a:highlight>
                <a:srgbClr val="FFFFFF"/>
              </a:highlight>
              <a:latin typeface="Roboto"/>
              <a:ea typeface="Roboto"/>
              <a:cs typeface="Roboto"/>
              <a:sym typeface="Roboto"/>
            </a:endParaRPr>
          </a:p>
        </p:txBody>
      </p:sp>
      <p:sp>
        <p:nvSpPr>
          <p:cNvPr id="352" name="Google Shape;352;p5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53" name="Google Shape;353;p50"/>
          <p:cNvSpPr txBox="1"/>
          <p:nvPr/>
        </p:nvSpPr>
        <p:spPr>
          <a:xfrm>
            <a:off x="725025" y="1133600"/>
            <a:ext cx="6585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highlight>
                  <a:srgbClr val="FFFF00"/>
                </a:highlight>
              </a:rPr>
              <a:t>// A short type is a 16 bit signed integer</a:t>
            </a:r>
            <a:endParaRPr>
              <a:highlight>
                <a:srgbClr val="FFFF00"/>
              </a:highlight>
            </a:endParaRPr>
          </a:p>
          <a:p>
            <a:pPr indent="0" lvl="0" marL="0" rtl="0" algn="l">
              <a:spcBef>
                <a:spcPts val="0"/>
              </a:spcBef>
              <a:spcAft>
                <a:spcPts val="0"/>
              </a:spcAft>
              <a:buClr>
                <a:schemeClr val="dk1"/>
              </a:buClr>
              <a:buSzPts val="1100"/>
              <a:buFont typeface="Arial"/>
              <a:buNone/>
            </a:pPr>
            <a:r>
              <a:rPr lang="en">
                <a:highlight>
                  <a:srgbClr val="FFFF00"/>
                </a:highlight>
              </a:rPr>
              <a:t>short age; // Stores from +32,767 to -32,768</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highlight>
                  <a:srgbClr val="FFFF00"/>
                </a:highlight>
              </a:rPr>
              <a:t>// An int type is a 32 bit signed integer</a:t>
            </a:r>
            <a:endParaRPr>
              <a:highlight>
                <a:srgbClr val="FFFF00"/>
              </a:highlight>
            </a:endParaRPr>
          </a:p>
          <a:p>
            <a:pPr indent="0" lvl="0" marL="0" rtl="0" algn="l">
              <a:spcBef>
                <a:spcPts val="0"/>
              </a:spcBef>
              <a:spcAft>
                <a:spcPts val="0"/>
              </a:spcAft>
              <a:buClr>
                <a:schemeClr val="dk1"/>
              </a:buClr>
              <a:buSzPts val="1100"/>
              <a:buFont typeface="Arial"/>
              <a:buNone/>
            </a:pPr>
            <a:r>
              <a:rPr lang="en">
                <a:highlight>
                  <a:srgbClr val="FFFF00"/>
                </a:highlight>
              </a:rPr>
              <a:t>int age; // Stores from +2,147,483,647 to -2,147,483,648</a:t>
            </a:r>
            <a:endParaRPr>
              <a:highlight>
                <a:srgbClr val="FFFF00"/>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 long type is a 64 bit signed integer</a:t>
            </a:r>
            <a:endParaRPr/>
          </a:p>
          <a:p>
            <a:pPr indent="0" lvl="0" marL="0" rtl="0" algn="l">
              <a:spcBef>
                <a:spcPts val="0"/>
              </a:spcBef>
              <a:spcAft>
                <a:spcPts val="0"/>
              </a:spcAft>
              <a:buClr>
                <a:schemeClr val="dk1"/>
              </a:buClr>
              <a:buSzPts val="1100"/>
              <a:buFont typeface="Arial"/>
              <a:buNone/>
            </a:pPr>
            <a:r>
              <a:rPr lang="en">
                <a:highlight>
                  <a:srgbClr val="FFFF00"/>
                </a:highlight>
              </a:rPr>
              <a:t>long age; // Stores from +9,223,372,036,854,775,807 to -9,223,372,036,854,775,808</a:t>
            </a:r>
            <a:endParaRPr>
              <a:highlight>
                <a:srgbClr val="FFFF00"/>
              </a:highlight>
            </a:endParaRPr>
          </a:p>
          <a:p>
            <a:pPr indent="0" lvl="0" marL="0" rtl="0" algn="l">
              <a:spcBef>
                <a:spcPts val="0"/>
              </a:spcBef>
              <a:spcAft>
                <a:spcPts val="0"/>
              </a:spcAft>
              <a:buNone/>
            </a:pPr>
            <a:r>
              <a:t/>
            </a:r>
            <a:endParaRPr/>
          </a:p>
        </p:txBody>
      </p:sp>
      <p:sp>
        <p:nvSpPr>
          <p:cNvPr id="354" name="Google Shape;354;p50"/>
          <p:cNvSpPr txBox="1"/>
          <p:nvPr/>
        </p:nvSpPr>
        <p:spPr>
          <a:xfrm>
            <a:off x="4310025" y="1586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These are the data types of fixed size.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60" name="Google Shape;360;p51"/>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Data Types</a:t>
            </a:r>
            <a:endParaRPr b="1" sz="1500">
              <a:solidFill>
                <a:srgbClr val="2D3748"/>
              </a:solidFill>
              <a:highlight>
                <a:srgbClr val="FFFFFF"/>
              </a:highlight>
              <a:latin typeface="Roboto"/>
              <a:ea typeface="Roboto"/>
              <a:cs typeface="Roboto"/>
              <a:sym typeface="Roboto"/>
            </a:endParaRPr>
          </a:p>
        </p:txBody>
      </p:sp>
      <p:sp>
        <p:nvSpPr>
          <p:cNvPr id="361" name="Google Shape;361;p5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62" name="Google Shape;362;p51"/>
          <p:cNvSpPr txBox="1"/>
          <p:nvPr/>
        </p:nvSpPr>
        <p:spPr>
          <a:xfrm>
            <a:off x="725025" y="1133600"/>
            <a:ext cx="658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a:t>
            </a:r>
            <a:r>
              <a:rPr lang="en"/>
              <a:t>float radius1 = 0.00000000000863872078f;</a:t>
            </a:r>
            <a:endParaRPr/>
          </a:p>
          <a:p>
            <a:pPr indent="0" lvl="0" marL="0" rtl="0" algn="l">
              <a:spcBef>
                <a:spcPts val="0"/>
              </a:spcBef>
              <a:spcAft>
                <a:spcPts val="0"/>
              </a:spcAft>
              <a:buClr>
                <a:schemeClr val="dk1"/>
              </a:buClr>
              <a:buSzPts val="1100"/>
              <a:buFont typeface="Arial"/>
              <a:buNone/>
            </a:pPr>
            <a:r>
              <a:rPr lang="en"/>
              <a:t>        System.out.println(radius1);</a:t>
            </a:r>
            <a:endParaRPr/>
          </a:p>
          <a:p>
            <a:pPr indent="0" lvl="0" marL="0" rtl="0" algn="l">
              <a:spcBef>
                <a:spcPts val="0"/>
              </a:spcBef>
              <a:spcAft>
                <a:spcPts val="0"/>
              </a:spcAft>
              <a:buClr>
                <a:schemeClr val="dk1"/>
              </a:buClr>
              <a:buSzPts val="1100"/>
              <a:buFont typeface="Arial"/>
              <a:buNone/>
            </a:pPr>
            <a:r>
              <a:rPr lang="en"/>
              <a:t>        double radius = 0.00000000000863872078;</a:t>
            </a:r>
            <a:endParaRPr/>
          </a:p>
          <a:p>
            <a:pPr indent="0" lvl="0" marL="0" rtl="0" algn="l">
              <a:spcBef>
                <a:spcPts val="0"/>
              </a:spcBef>
              <a:spcAft>
                <a:spcPts val="0"/>
              </a:spcAft>
              <a:buClr>
                <a:schemeClr val="dk1"/>
              </a:buClr>
              <a:buSzPts val="1100"/>
              <a:buFont typeface="Arial"/>
              <a:buNone/>
            </a:pPr>
            <a:r>
              <a:rPr lang="en"/>
              <a:t>        System.out.println(radius);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75175" y="1539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Core Java </a:t>
            </a:r>
            <a:br>
              <a:rPr b="1" lang="en" sz="5000">
                <a:solidFill>
                  <a:srgbClr val="FF0000"/>
                </a:solidFill>
                <a:highlight>
                  <a:srgbClr val="FCE5CD"/>
                </a:highlight>
                <a:latin typeface="Lato"/>
                <a:ea typeface="Lato"/>
                <a:cs typeface="Lato"/>
                <a:sym typeface="Lato"/>
              </a:rPr>
            </a:br>
            <a:r>
              <a:rPr b="1" lang="en" sz="5000">
                <a:solidFill>
                  <a:srgbClr val="FF0000"/>
                </a:solidFill>
                <a:highlight>
                  <a:srgbClr val="FCE5CD"/>
                </a:highlight>
                <a:latin typeface="Lato"/>
                <a:ea typeface="Lato"/>
                <a:cs typeface="Lato"/>
                <a:sym typeface="Lato"/>
              </a:rPr>
              <a:t>Intro to programming</a:t>
            </a:r>
            <a:endParaRPr b="1" sz="3000">
              <a:solidFill>
                <a:srgbClr val="BF9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68" name="Google Shape;368;p52"/>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Data Types</a:t>
            </a:r>
            <a:endParaRPr b="1" sz="1500">
              <a:solidFill>
                <a:srgbClr val="2D3748"/>
              </a:solidFill>
              <a:highlight>
                <a:srgbClr val="FFFFFF"/>
              </a:highlight>
              <a:latin typeface="Roboto"/>
              <a:ea typeface="Roboto"/>
              <a:cs typeface="Roboto"/>
              <a:sym typeface="Roboto"/>
            </a:endParaRPr>
          </a:p>
        </p:txBody>
      </p:sp>
      <p:sp>
        <p:nvSpPr>
          <p:cNvPr id="369" name="Google Shape;369;p5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370" name="Google Shape;370;p52"/>
          <p:cNvPicPr preferRelativeResize="0"/>
          <p:nvPr/>
        </p:nvPicPr>
        <p:blipFill>
          <a:blip r:embed="rId4">
            <a:alphaModFix/>
          </a:blip>
          <a:stretch>
            <a:fillRect/>
          </a:stretch>
        </p:blipFill>
        <p:spPr>
          <a:xfrm>
            <a:off x="2081225" y="1350250"/>
            <a:ext cx="4180477" cy="2442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76" name="Google Shape;376;p53"/>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Declaring multiple variables in a single line</a:t>
            </a:r>
            <a:endParaRPr b="1" sz="300">
              <a:solidFill>
                <a:srgbClr val="2D3748"/>
              </a:solidFill>
              <a:highlight>
                <a:srgbClr val="FFFFFF"/>
              </a:highlight>
              <a:latin typeface="Roboto"/>
              <a:ea typeface="Roboto"/>
              <a:cs typeface="Roboto"/>
              <a:sym typeface="Roboto"/>
            </a:endParaRPr>
          </a:p>
        </p:txBody>
      </p:sp>
      <p:sp>
        <p:nvSpPr>
          <p:cNvPr id="377" name="Google Shape;377;p5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78" name="Google Shape;378;p53"/>
          <p:cNvSpPr txBox="1"/>
          <p:nvPr/>
        </p:nvSpPr>
        <p:spPr>
          <a:xfrm>
            <a:off x="725025" y="1133600"/>
            <a:ext cx="6585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Group Declarations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highlight>
                  <a:srgbClr val="FFFF00"/>
                </a:highlight>
              </a:rPr>
              <a:t>int age, height;</a:t>
            </a:r>
            <a:endParaRPr>
              <a:highlight>
                <a:srgbClr val="FFFF00"/>
              </a:highlight>
            </a:endParaRPr>
          </a:p>
          <a:p>
            <a:pPr indent="0" lvl="0" marL="0" rtl="0" algn="l">
              <a:spcBef>
                <a:spcPts val="0"/>
              </a:spcBef>
              <a:spcAft>
                <a:spcPts val="0"/>
              </a:spcAft>
              <a:buClr>
                <a:schemeClr val="dk1"/>
              </a:buClr>
              <a:buSzPts val="1100"/>
              <a:buFont typeface="Arial"/>
              <a:buNone/>
            </a:pPr>
            <a:r>
              <a:rPr lang="en"/>
              <a:t>char letter, alpha;</a:t>
            </a:r>
            <a:endParaRPr/>
          </a:p>
          <a:p>
            <a:pPr indent="0" lvl="0" marL="0" rtl="0" algn="l">
              <a:spcBef>
                <a:spcPts val="0"/>
              </a:spcBef>
              <a:spcAft>
                <a:spcPts val="0"/>
              </a:spcAft>
              <a:buClr>
                <a:schemeClr val="dk1"/>
              </a:buClr>
              <a:buSzPts val="1100"/>
              <a:buFont typeface="Arial"/>
              <a:buNone/>
            </a:pPr>
            <a:r>
              <a:rPr b="1" lang="en">
                <a:highlight>
                  <a:srgbClr val="FFFF00"/>
                </a:highlight>
              </a:rPr>
              <a:t>double radium, area;</a:t>
            </a:r>
            <a:endParaRPr b="1">
              <a:highlight>
                <a:srgbClr val="FFFF00"/>
              </a:highlight>
            </a:endParaRPr>
          </a:p>
          <a:p>
            <a:pPr indent="0" lvl="0" marL="0" rtl="0" algn="l">
              <a:spcBef>
                <a:spcPts val="0"/>
              </a:spcBef>
              <a:spcAft>
                <a:spcPts val="0"/>
              </a:spcAft>
              <a:buNone/>
            </a:pPr>
            <a:r>
              <a:t/>
            </a:r>
            <a:endParaRPr/>
          </a:p>
        </p:txBody>
      </p:sp>
      <p:sp>
        <p:nvSpPr>
          <p:cNvPr id="379" name="Google Shape;379;p53"/>
          <p:cNvSpPr txBox="1"/>
          <p:nvPr/>
        </p:nvSpPr>
        <p:spPr>
          <a:xfrm>
            <a:off x="759500" y="2695000"/>
            <a:ext cx="545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Group initializations</a:t>
            </a:r>
            <a:endParaRPr/>
          </a:p>
          <a:p>
            <a:pPr indent="0" lvl="0" marL="0" rtl="0" algn="l">
              <a:spcBef>
                <a:spcPts val="0"/>
              </a:spcBef>
              <a:spcAft>
                <a:spcPts val="0"/>
              </a:spcAft>
              <a:buClr>
                <a:schemeClr val="dk1"/>
              </a:buClr>
              <a:buSzPts val="1100"/>
              <a:buFont typeface="Arial"/>
              <a:buNone/>
            </a:pPr>
            <a:r>
              <a:rPr lang="en"/>
              <a:t>int age = 10, height = 5;</a:t>
            </a:r>
            <a:endParaRPr/>
          </a:p>
          <a:p>
            <a:pPr indent="0" lvl="0" marL="0" rtl="0" algn="l">
              <a:spcBef>
                <a:spcPts val="0"/>
              </a:spcBef>
              <a:spcAft>
                <a:spcPts val="0"/>
              </a:spcAft>
              <a:buClr>
                <a:schemeClr val="dk1"/>
              </a:buClr>
              <a:buSzPts val="1100"/>
              <a:buFont typeface="Arial"/>
              <a:buNone/>
            </a:pPr>
            <a:r>
              <a:rPr lang="en"/>
              <a:t>double radius = 2.34, area = 4.55;</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85" name="Google Shape;385;p54"/>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Operations in Java</a:t>
            </a:r>
            <a:endParaRPr b="1" sz="300">
              <a:solidFill>
                <a:srgbClr val="2D3748"/>
              </a:solidFill>
              <a:highlight>
                <a:srgbClr val="FFFFFF"/>
              </a:highlight>
              <a:latin typeface="Roboto"/>
              <a:ea typeface="Roboto"/>
              <a:cs typeface="Roboto"/>
              <a:sym typeface="Roboto"/>
            </a:endParaRPr>
          </a:p>
        </p:txBody>
      </p:sp>
      <p:sp>
        <p:nvSpPr>
          <p:cNvPr id="386" name="Google Shape;386;p5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387" name="Google Shape;387;p54"/>
          <p:cNvPicPr preferRelativeResize="0"/>
          <p:nvPr/>
        </p:nvPicPr>
        <p:blipFill>
          <a:blip r:embed="rId4">
            <a:alphaModFix/>
          </a:blip>
          <a:stretch>
            <a:fillRect/>
          </a:stretch>
        </p:blipFill>
        <p:spPr>
          <a:xfrm>
            <a:off x="1517350" y="948799"/>
            <a:ext cx="6809401" cy="36556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93" name="Google Shape;393;p55"/>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Operator precedence</a:t>
            </a:r>
            <a:endParaRPr b="1" sz="300">
              <a:solidFill>
                <a:srgbClr val="2D3748"/>
              </a:solidFill>
              <a:highlight>
                <a:srgbClr val="FFFFFF"/>
              </a:highlight>
              <a:latin typeface="Roboto"/>
              <a:ea typeface="Roboto"/>
              <a:cs typeface="Roboto"/>
              <a:sym typeface="Roboto"/>
            </a:endParaRPr>
          </a:p>
        </p:txBody>
      </p:sp>
      <p:sp>
        <p:nvSpPr>
          <p:cNvPr id="394" name="Google Shape;394;p5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395" name="Google Shape;395;p55"/>
          <p:cNvSpPr txBox="1"/>
          <p:nvPr/>
        </p:nvSpPr>
        <p:spPr>
          <a:xfrm>
            <a:off x="1080125" y="1397325"/>
            <a:ext cx="6386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Rule of BODMAS, which says; Brackets, Order, Division, Multiplication, Addition, and then Subtraction.</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(10 - 4) + 3 *4</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200 / 50 + (3 * 4)</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10+3-4</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01" name="Google Shape;401;p56"/>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Java Math class</a:t>
            </a:r>
            <a:endParaRPr b="1" sz="300">
              <a:solidFill>
                <a:srgbClr val="2D3748"/>
              </a:solidFill>
              <a:highlight>
                <a:srgbClr val="FFFFFF"/>
              </a:highlight>
              <a:latin typeface="Roboto"/>
              <a:ea typeface="Roboto"/>
              <a:cs typeface="Roboto"/>
              <a:sym typeface="Roboto"/>
            </a:endParaRPr>
          </a:p>
        </p:txBody>
      </p:sp>
      <p:sp>
        <p:nvSpPr>
          <p:cNvPr id="402" name="Google Shape;402;p5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03" name="Google Shape;403;p56"/>
          <p:cNvSpPr txBox="1"/>
          <p:nvPr/>
        </p:nvSpPr>
        <p:spPr>
          <a:xfrm>
            <a:off x="927025" y="1265075"/>
            <a:ext cx="6386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System.out.println("2 raised to the power 3 is " + Math.pow(2, 3));</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        System.out.println("Exponent squared is " + Math.exp(2));</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        System.out.println("The square root of 16 is " + Math.sqrt(16));</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        System.out.println("The cube root of 27 is " + Math.cbrt(27));</a:t>
            </a:r>
            <a:endParaRPr sz="13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09" name="Google Shape;409;p57"/>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Comparative operators</a:t>
            </a:r>
            <a:endParaRPr b="1" sz="300">
              <a:solidFill>
                <a:srgbClr val="2D3748"/>
              </a:solidFill>
              <a:highlight>
                <a:srgbClr val="FFFFFF"/>
              </a:highlight>
              <a:latin typeface="Roboto"/>
              <a:ea typeface="Roboto"/>
              <a:cs typeface="Roboto"/>
              <a:sym typeface="Roboto"/>
            </a:endParaRPr>
          </a:p>
        </p:txBody>
      </p:sp>
      <p:sp>
        <p:nvSpPr>
          <p:cNvPr id="410" name="Google Shape;410;p5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411" name="Google Shape;411;p57"/>
          <p:cNvPicPr preferRelativeResize="0"/>
          <p:nvPr/>
        </p:nvPicPr>
        <p:blipFill>
          <a:blip r:embed="rId4">
            <a:alphaModFix/>
          </a:blip>
          <a:stretch>
            <a:fillRect/>
          </a:stretch>
        </p:blipFill>
        <p:spPr>
          <a:xfrm>
            <a:off x="495300" y="1068038"/>
            <a:ext cx="8321352" cy="36541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17" name="Google Shape;417;p58"/>
          <p:cNvSpPr txBox="1"/>
          <p:nvPr/>
        </p:nvSpPr>
        <p:spPr>
          <a:xfrm>
            <a:off x="874000" y="348500"/>
            <a:ext cx="7293600" cy="14316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Clr>
                <a:schemeClr val="dk1"/>
              </a:buClr>
              <a:buSzPts val="1100"/>
              <a:buFont typeface="Arial"/>
              <a:buNone/>
            </a:pPr>
            <a:r>
              <a:rPr b="1" lang="en" sz="2700">
                <a:solidFill>
                  <a:srgbClr val="FF0000"/>
                </a:solidFill>
                <a:highlight>
                  <a:srgbClr val="FCE5CD"/>
                </a:highlight>
                <a:latin typeface="Lato"/>
                <a:ea typeface="Lato"/>
                <a:cs typeface="Lato"/>
                <a:sym typeface="Lato"/>
              </a:rPr>
              <a:t>Boolean operators</a:t>
            </a:r>
            <a:endParaRPr b="1" sz="2700">
              <a:solidFill>
                <a:srgbClr val="FF0000"/>
              </a:solidFill>
              <a:highlight>
                <a:srgbClr val="FCE5CD"/>
              </a:highlight>
              <a:latin typeface="Lato"/>
              <a:ea typeface="Lato"/>
              <a:cs typeface="Lato"/>
              <a:sym typeface="Lato"/>
            </a:endParaRPr>
          </a:p>
          <a:p>
            <a:pPr indent="0" lvl="0" marL="457200" rtl="0" algn="ctr">
              <a:spcBef>
                <a:spcPts val="0"/>
              </a:spcBef>
              <a:spcAft>
                <a:spcPts val="0"/>
              </a:spcAft>
              <a:buClr>
                <a:schemeClr val="dk1"/>
              </a:buClr>
              <a:buSzPts val="1100"/>
              <a:buFont typeface="Arial"/>
              <a:buNone/>
            </a:pPr>
            <a:r>
              <a:t/>
            </a:r>
            <a:endParaRPr b="1" sz="2700">
              <a:solidFill>
                <a:srgbClr val="FF0000"/>
              </a:solidFill>
              <a:highlight>
                <a:srgbClr val="FCE5CD"/>
              </a:highlight>
              <a:latin typeface="Lato"/>
              <a:ea typeface="Lato"/>
              <a:cs typeface="Lato"/>
              <a:sym typeface="Lato"/>
            </a:endParaRPr>
          </a:p>
          <a:p>
            <a:pPr indent="0" lvl="0" marL="457200" rtl="0" algn="ctr">
              <a:spcBef>
                <a:spcPts val="0"/>
              </a:spcBef>
              <a:spcAft>
                <a:spcPts val="0"/>
              </a:spcAft>
              <a:buNone/>
            </a:pPr>
            <a:r>
              <a:t/>
            </a:r>
            <a:endParaRPr b="1" sz="2700">
              <a:solidFill>
                <a:srgbClr val="FF0000"/>
              </a:solidFill>
              <a:highlight>
                <a:srgbClr val="FCE5CD"/>
              </a:highlight>
              <a:latin typeface="Lato"/>
              <a:ea typeface="Lato"/>
              <a:cs typeface="Lato"/>
              <a:sym typeface="Lato"/>
            </a:endParaRPr>
          </a:p>
        </p:txBody>
      </p:sp>
      <p:sp>
        <p:nvSpPr>
          <p:cNvPr id="418" name="Google Shape;418;p5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419" name="Google Shape;419;p58"/>
          <p:cNvPicPr preferRelativeResize="0"/>
          <p:nvPr/>
        </p:nvPicPr>
        <p:blipFill>
          <a:blip r:embed="rId4">
            <a:alphaModFix/>
          </a:blip>
          <a:stretch>
            <a:fillRect/>
          </a:stretch>
        </p:blipFill>
        <p:spPr>
          <a:xfrm>
            <a:off x="411325" y="1323850"/>
            <a:ext cx="8321347" cy="28407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25" name="Google Shape;425;p59"/>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Problem Statement</a:t>
            </a:r>
            <a:endParaRPr b="1" sz="2700">
              <a:solidFill>
                <a:srgbClr val="FF0000"/>
              </a:solidFill>
              <a:highlight>
                <a:srgbClr val="FCE5CD"/>
              </a:highlight>
              <a:latin typeface="Lato"/>
              <a:ea typeface="Lato"/>
              <a:cs typeface="Lato"/>
              <a:sym typeface="Lato"/>
            </a:endParaRPr>
          </a:p>
        </p:txBody>
      </p:sp>
      <p:sp>
        <p:nvSpPr>
          <p:cNvPr id="426" name="Google Shape;426;p5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427" name="Google Shape;427;p59"/>
          <p:cNvPicPr preferRelativeResize="0"/>
          <p:nvPr/>
        </p:nvPicPr>
        <p:blipFill>
          <a:blip r:embed="rId4">
            <a:alphaModFix/>
          </a:blip>
          <a:stretch>
            <a:fillRect/>
          </a:stretch>
        </p:blipFill>
        <p:spPr>
          <a:xfrm>
            <a:off x="1858325" y="1572475"/>
            <a:ext cx="5734050" cy="2362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33" name="Google Shape;433;p60"/>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Problem Statement</a:t>
            </a:r>
            <a:endParaRPr b="1" sz="2700">
              <a:solidFill>
                <a:srgbClr val="FF0000"/>
              </a:solidFill>
              <a:highlight>
                <a:srgbClr val="FCE5CD"/>
              </a:highlight>
              <a:latin typeface="Lato"/>
              <a:ea typeface="Lato"/>
              <a:cs typeface="Lato"/>
              <a:sym typeface="Lato"/>
            </a:endParaRPr>
          </a:p>
        </p:txBody>
      </p:sp>
      <p:sp>
        <p:nvSpPr>
          <p:cNvPr id="434" name="Google Shape;434;p6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35" name="Google Shape;435;p60"/>
          <p:cNvSpPr txBox="1"/>
          <p:nvPr/>
        </p:nvSpPr>
        <p:spPr>
          <a:xfrm>
            <a:off x="1133925" y="1004200"/>
            <a:ext cx="6626400" cy="3232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First, compute the respective powers of two floating-point variables x and y.</a:t>
            </a:r>
            <a:endParaRPr sz="2200"/>
          </a:p>
          <a:p>
            <a:pPr indent="-368300" lvl="0" marL="457200" rtl="0" algn="l">
              <a:spcBef>
                <a:spcPts val="0"/>
              </a:spcBef>
              <a:spcAft>
                <a:spcPts val="0"/>
              </a:spcAft>
              <a:buSzPts val="2200"/>
              <a:buChar char="●"/>
            </a:pPr>
            <a:r>
              <a:rPr lang="en" sz="2200"/>
              <a:t>Then Add them after taking powers.</a:t>
            </a:r>
            <a:endParaRPr sz="2200"/>
          </a:p>
          <a:p>
            <a:pPr indent="-368300" lvl="0" marL="457200" rtl="0" algn="l">
              <a:spcBef>
                <a:spcPts val="0"/>
              </a:spcBef>
              <a:spcAft>
                <a:spcPts val="0"/>
              </a:spcAft>
              <a:buSzPts val="2200"/>
              <a:buChar char="●"/>
            </a:pPr>
            <a:r>
              <a:rPr lang="en" sz="2200"/>
              <a:t>Then, compute the absolute value of floating-point z.</a:t>
            </a:r>
            <a:endParaRPr sz="2200"/>
          </a:p>
          <a:p>
            <a:pPr indent="-368300" lvl="0" marL="457200" rtl="0" algn="l">
              <a:spcBef>
                <a:spcPts val="0"/>
              </a:spcBef>
              <a:spcAft>
                <a:spcPts val="0"/>
              </a:spcAft>
              <a:buSzPts val="2200"/>
              <a:buChar char="●"/>
            </a:pPr>
            <a:r>
              <a:rPr lang="en" sz="2200"/>
              <a:t>Subtract this from the above-computed addition value.</a:t>
            </a:r>
            <a:endParaRPr sz="2200"/>
          </a:p>
          <a:p>
            <a:pPr indent="-368300" lvl="0" marL="457200" rtl="0" algn="l">
              <a:spcBef>
                <a:spcPts val="0"/>
              </a:spcBef>
              <a:spcAft>
                <a:spcPts val="0"/>
              </a:spcAft>
              <a:buSzPts val="2200"/>
              <a:buChar char="●"/>
            </a:pPr>
            <a:r>
              <a:rPr lang="en" sz="2200"/>
              <a:t>Now take Cube Root of the answer.</a:t>
            </a:r>
            <a:endParaRPr sz="2200"/>
          </a:p>
          <a:p>
            <a:pPr indent="-368300" lvl="0" marL="457200" rtl="0" algn="l">
              <a:spcBef>
                <a:spcPts val="0"/>
              </a:spcBef>
              <a:spcAft>
                <a:spcPts val="0"/>
              </a:spcAft>
              <a:buSzPts val="2200"/>
              <a:buChar char="●"/>
            </a:pPr>
            <a:r>
              <a:rPr lang="en" sz="2200"/>
              <a:t>Use inbuilt functions to calculate this expression</a:t>
            </a:r>
            <a:endParaRPr sz="2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41" name="Google Shape;441;p61"/>
          <p:cNvSpPr txBox="1"/>
          <p:nvPr/>
        </p:nvSpPr>
        <p:spPr>
          <a:xfrm>
            <a:off x="874000" y="348500"/>
            <a:ext cx="7293600" cy="600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700">
                <a:solidFill>
                  <a:srgbClr val="FF0000"/>
                </a:solidFill>
                <a:highlight>
                  <a:srgbClr val="FCE5CD"/>
                </a:highlight>
                <a:latin typeface="Lato"/>
                <a:ea typeface="Lato"/>
                <a:cs typeface="Lato"/>
                <a:sym typeface="Lato"/>
              </a:rPr>
              <a:t>Quiz</a:t>
            </a:r>
            <a:endParaRPr b="1" sz="2700">
              <a:solidFill>
                <a:srgbClr val="FF0000"/>
              </a:solidFill>
              <a:highlight>
                <a:srgbClr val="FCE5CD"/>
              </a:highlight>
              <a:latin typeface="Lato"/>
              <a:ea typeface="Lato"/>
              <a:cs typeface="Lato"/>
              <a:sym typeface="Lato"/>
            </a:endParaRPr>
          </a:p>
        </p:txBody>
      </p:sp>
      <p:sp>
        <p:nvSpPr>
          <p:cNvPr id="442" name="Google Shape;442;p6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43" name="Google Shape;443;p61"/>
          <p:cNvSpPr txBox="1"/>
          <p:nvPr/>
        </p:nvSpPr>
        <p:spPr>
          <a:xfrm>
            <a:off x="1405900" y="1380175"/>
            <a:ext cx="6626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(2+3)-10 * 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103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Agenda </a:t>
            </a:r>
            <a:endParaRPr b="1" sz="5000">
              <a:solidFill>
                <a:srgbClr val="FF0000"/>
              </a:solidFill>
              <a:highlight>
                <a:srgbClr val="FCE5CD"/>
              </a:highlight>
              <a:latin typeface="Lato"/>
              <a:ea typeface="Lato"/>
              <a:cs typeface="Lato"/>
              <a:sym typeface="Lato"/>
            </a:endParaRPr>
          </a:p>
        </p:txBody>
      </p:sp>
      <p:sp>
        <p:nvSpPr>
          <p:cNvPr id="86" name="Google Shape;86;p17"/>
          <p:cNvSpPr txBox="1"/>
          <p:nvPr/>
        </p:nvSpPr>
        <p:spPr>
          <a:xfrm>
            <a:off x="789000" y="945725"/>
            <a:ext cx="7932900" cy="3568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666666"/>
              </a:buClr>
              <a:buSzPts val="1800"/>
              <a:buFont typeface="Lato"/>
              <a:buChar char="●"/>
            </a:pPr>
            <a:r>
              <a:rPr b="1" lang="en" sz="1800">
                <a:solidFill>
                  <a:srgbClr val="666666"/>
                </a:solidFill>
                <a:highlight>
                  <a:srgbClr val="FFF2CC"/>
                </a:highlight>
                <a:latin typeface="Lato"/>
                <a:ea typeface="Lato"/>
                <a:cs typeface="Lato"/>
                <a:sym typeface="Lato"/>
              </a:rPr>
              <a:t>Install Java JDK</a:t>
            </a:r>
            <a:endParaRPr b="1" sz="1800">
              <a:solidFill>
                <a:srgbClr val="666666"/>
              </a:solidFill>
              <a:highlight>
                <a:srgbClr val="FFF2CC"/>
              </a:highlight>
              <a:latin typeface="Lato"/>
              <a:ea typeface="Lato"/>
              <a:cs typeface="Lato"/>
              <a:sym typeface="Lato"/>
            </a:endParaRPr>
          </a:p>
          <a:p>
            <a:pPr indent="-342900" lvl="0" marL="457200" marR="0" rtl="0" algn="l">
              <a:lnSpc>
                <a:spcPct val="150000"/>
              </a:lnSpc>
              <a:spcBef>
                <a:spcPts val="0"/>
              </a:spcBef>
              <a:spcAft>
                <a:spcPts val="0"/>
              </a:spcAft>
              <a:buClr>
                <a:srgbClr val="666666"/>
              </a:buClr>
              <a:buSzPts val="1800"/>
              <a:buFont typeface="Lato"/>
              <a:buChar char="●"/>
            </a:pPr>
            <a:r>
              <a:rPr b="1" lang="en" sz="1800">
                <a:solidFill>
                  <a:srgbClr val="666666"/>
                </a:solidFill>
                <a:highlight>
                  <a:srgbClr val="FFF2CC"/>
                </a:highlight>
                <a:latin typeface="Lato"/>
                <a:ea typeface="Lato"/>
                <a:cs typeface="Lato"/>
                <a:sym typeface="Lato"/>
              </a:rPr>
              <a:t>Variables</a:t>
            </a:r>
            <a:endParaRPr b="1" sz="1800">
              <a:solidFill>
                <a:srgbClr val="666666"/>
              </a:solidFill>
              <a:highlight>
                <a:srgbClr val="FFF2CC"/>
              </a:highlight>
              <a:latin typeface="Lato"/>
              <a:ea typeface="Lato"/>
              <a:cs typeface="Lato"/>
              <a:sym typeface="Lato"/>
            </a:endParaRPr>
          </a:p>
          <a:p>
            <a:pPr indent="-342900" lvl="0" marL="457200" marR="0" rtl="0" algn="l">
              <a:lnSpc>
                <a:spcPct val="150000"/>
              </a:lnSpc>
              <a:spcBef>
                <a:spcPts val="0"/>
              </a:spcBef>
              <a:spcAft>
                <a:spcPts val="0"/>
              </a:spcAft>
              <a:buClr>
                <a:srgbClr val="666666"/>
              </a:buClr>
              <a:buSzPts val="1800"/>
              <a:buFont typeface="Lato"/>
              <a:buChar char="●"/>
            </a:pPr>
            <a:r>
              <a:rPr b="1" lang="en" sz="1800">
                <a:solidFill>
                  <a:srgbClr val="666666"/>
                </a:solidFill>
                <a:highlight>
                  <a:srgbClr val="FFF2CC"/>
                </a:highlight>
                <a:latin typeface="Lato"/>
                <a:ea typeface="Lato"/>
                <a:cs typeface="Lato"/>
                <a:sym typeface="Lato"/>
              </a:rPr>
              <a:t>Data Types</a:t>
            </a:r>
            <a:endParaRPr b="1" sz="1800">
              <a:solidFill>
                <a:srgbClr val="666666"/>
              </a:solidFill>
              <a:highlight>
                <a:srgbClr val="FFF2CC"/>
              </a:highlight>
              <a:latin typeface="Lato"/>
              <a:ea typeface="Lato"/>
              <a:cs typeface="Lato"/>
              <a:sym typeface="Lato"/>
            </a:endParaRPr>
          </a:p>
          <a:p>
            <a:pPr indent="-342900" lvl="0" marL="457200" rtl="0" algn="l">
              <a:lnSpc>
                <a:spcPct val="150000"/>
              </a:lnSpc>
              <a:spcBef>
                <a:spcPts val="0"/>
              </a:spcBef>
              <a:spcAft>
                <a:spcPts val="0"/>
              </a:spcAft>
              <a:buClr>
                <a:srgbClr val="666666"/>
              </a:buClr>
              <a:buSzPts val="1800"/>
              <a:buFont typeface="Lato"/>
              <a:buChar char="●"/>
            </a:pPr>
            <a:r>
              <a:rPr b="1" lang="en" sz="1800">
                <a:solidFill>
                  <a:srgbClr val="666666"/>
                </a:solidFill>
                <a:highlight>
                  <a:srgbClr val="FFF2CC"/>
                </a:highlight>
                <a:latin typeface="Lato"/>
                <a:ea typeface="Lato"/>
                <a:cs typeface="Lato"/>
                <a:sym typeface="Lato"/>
              </a:rPr>
              <a:t>String Class &amp; Casting</a:t>
            </a:r>
            <a:endParaRPr b="1" sz="1800">
              <a:solidFill>
                <a:srgbClr val="666666"/>
              </a:solidFill>
              <a:highlight>
                <a:srgbClr val="FFF2CC"/>
              </a:highlight>
              <a:latin typeface="Lato"/>
              <a:ea typeface="Lato"/>
              <a:cs typeface="Lato"/>
              <a:sym typeface="Lato"/>
            </a:endParaRPr>
          </a:p>
          <a:p>
            <a:pPr indent="-342900" lvl="0" marL="457200" rtl="0" algn="l">
              <a:lnSpc>
                <a:spcPct val="150000"/>
              </a:lnSpc>
              <a:spcBef>
                <a:spcPts val="0"/>
              </a:spcBef>
              <a:spcAft>
                <a:spcPts val="0"/>
              </a:spcAft>
              <a:buClr>
                <a:srgbClr val="666666"/>
              </a:buClr>
              <a:buSzPts val="1800"/>
              <a:buFont typeface="Lato"/>
              <a:buChar char="●"/>
            </a:pPr>
            <a:r>
              <a:rPr b="1" lang="en" sz="1800">
                <a:solidFill>
                  <a:srgbClr val="666666"/>
                </a:solidFill>
                <a:highlight>
                  <a:srgbClr val="FFF2CC"/>
                </a:highlight>
                <a:latin typeface="Lato"/>
                <a:ea typeface="Lato"/>
                <a:cs typeface="Lato"/>
                <a:sym typeface="Lato"/>
              </a:rPr>
              <a:t>Operators</a:t>
            </a:r>
            <a:endParaRPr b="1" sz="1800">
              <a:solidFill>
                <a:srgbClr val="666666"/>
              </a:solidFill>
              <a:highlight>
                <a:srgbClr val="FFF2CC"/>
              </a:highlight>
              <a:latin typeface="Lato"/>
              <a:ea typeface="Lato"/>
              <a:cs typeface="Lato"/>
              <a:sym typeface="Lato"/>
            </a:endParaRPr>
          </a:p>
          <a:p>
            <a:pPr indent="-342900" lvl="1" marL="914400" rtl="0" algn="l">
              <a:lnSpc>
                <a:spcPct val="150000"/>
              </a:lnSpc>
              <a:spcBef>
                <a:spcPts val="0"/>
              </a:spcBef>
              <a:spcAft>
                <a:spcPts val="0"/>
              </a:spcAft>
              <a:buClr>
                <a:srgbClr val="666666"/>
              </a:buClr>
              <a:buSzPts val="1800"/>
              <a:buFont typeface="Lato"/>
              <a:buAutoNum type="alphaLcPeriod"/>
            </a:pPr>
            <a:r>
              <a:rPr b="1" lang="en" sz="1800">
                <a:solidFill>
                  <a:srgbClr val="666666"/>
                </a:solidFill>
                <a:highlight>
                  <a:srgbClr val="FFF2CC"/>
                </a:highlight>
                <a:latin typeface="Lato"/>
                <a:ea typeface="Lato"/>
                <a:cs typeface="Lato"/>
                <a:sym typeface="Lato"/>
              </a:rPr>
              <a:t>Arithmetic Operators</a:t>
            </a:r>
            <a:endParaRPr b="1" sz="1800">
              <a:solidFill>
                <a:srgbClr val="666666"/>
              </a:solidFill>
              <a:highlight>
                <a:srgbClr val="FFF2CC"/>
              </a:highlight>
              <a:latin typeface="Lato"/>
              <a:ea typeface="Lato"/>
              <a:cs typeface="Lato"/>
              <a:sym typeface="Lato"/>
            </a:endParaRPr>
          </a:p>
          <a:p>
            <a:pPr indent="-342900" lvl="1" marL="914400" rtl="0" algn="l">
              <a:lnSpc>
                <a:spcPct val="150000"/>
              </a:lnSpc>
              <a:spcBef>
                <a:spcPts val="0"/>
              </a:spcBef>
              <a:spcAft>
                <a:spcPts val="0"/>
              </a:spcAft>
              <a:buClr>
                <a:srgbClr val="666666"/>
              </a:buClr>
              <a:buSzPts val="1800"/>
              <a:buFont typeface="Lato"/>
              <a:buAutoNum type="alphaLcPeriod"/>
            </a:pPr>
            <a:r>
              <a:rPr b="1" lang="en" sz="1800">
                <a:solidFill>
                  <a:srgbClr val="666666"/>
                </a:solidFill>
                <a:highlight>
                  <a:srgbClr val="FFF2CC"/>
                </a:highlight>
                <a:latin typeface="Lato"/>
                <a:ea typeface="Lato"/>
                <a:cs typeface="Lato"/>
                <a:sym typeface="Lato"/>
              </a:rPr>
              <a:t>Assignment Operators</a:t>
            </a:r>
            <a:endParaRPr b="1" sz="1800">
              <a:solidFill>
                <a:srgbClr val="666666"/>
              </a:solidFill>
              <a:highlight>
                <a:srgbClr val="FFF2CC"/>
              </a:highlight>
              <a:latin typeface="Lato"/>
              <a:ea typeface="Lato"/>
              <a:cs typeface="Lato"/>
              <a:sym typeface="Lato"/>
            </a:endParaRPr>
          </a:p>
          <a:p>
            <a:pPr indent="-342900" lvl="1" marL="914400" rtl="0" algn="l">
              <a:lnSpc>
                <a:spcPct val="150000"/>
              </a:lnSpc>
              <a:spcBef>
                <a:spcPts val="0"/>
              </a:spcBef>
              <a:spcAft>
                <a:spcPts val="0"/>
              </a:spcAft>
              <a:buClr>
                <a:srgbClr val="666666"/>
              </a:buClr>
              <a:buSzPts val="1800"/>
              <a:buFont typeface="Lato"/>
              <a:buAutoNum type="alphaLcPeriod"/>
            </a:pPr>
            <a:r>
              <a:rPr b="1" lang="en" sz="1800">
                <a:solidFill>
                  <a:srgbClr val="666666"/>
                </a:solidFill>
                <a:highlight>
                  <a:srgbClr val="FFF2CC"/>
                </a:highlight>
                <a:latin typeface="Lato"/>
                <a:ea typeface="Lato"/>
                <a:cs typeface="Lato"/>
                <a:sym typeface="Lato"/>
              </a:rPr>
              <a:t>Comparison/Relational Operators</a:t>
            </a:r>
            <a:endParaRPr b="1" sz="1800">
              <a:solidFill>
                <a:srgbClr val="666666"/>
              </a:solidFill>
              <a:highlight>
                <a:srgbClr val="FFF2CC"/>
              </a:highlight>
              <a:latin typeface="Lato"/>
              <a:ea typeface="Lato"/>
              <a:cs typeface="Lato"/>
              <a:sym typeface="Lato"/>
            </a:endParaRPr>
          </a:p>
          <a:p>
            <a:pPr indent="-342900" lvl="1" marL="914400" rtl="0" algn="l">
              <a:lnSpc>
                <a:spcPct val="150000"/>
              </a:lnSpc>
              <a:spcBef>
                <a:spcPts val="0"/>
              </a:spcBef>
              <a:spcAft>
                <a:spcPts val="0"/>
              </a:spcAft>
              <a:buClr>
                <a:srgbClr val="666666"/>
              </a:buClr>
              <a:buSzPts val="1800"/>
              <a:buFont typeface="Lato"/>
              <a:buAutoNum type="alphaLcPeriod"/>
            </a:pPr>
            <a:r>
              <a:rPr b="1" lang="en" sz="1800">
                <a:solidFill>
                  <a:srgbClr val="666666"/>
                </a:solidFill>
                <a:highlight>
                  <a:srgbClr val="FFF2CC"/>
                </a:highlight>
                <a:latin typeface="Lato"/>
                <a:ea typeface="Lato"/>
                <a:cs typeface="Lato"/>
                <a:sym typeface="Lato"/>
              </a:rPr>
              <a:t>Logical Operators</a:t>
            </a:r>
            <a:endParaRPr b="1" sz="1800">
              <a:solidFill>
                <a:srgbClr val="666666"/>
              </a:solidFill>
              <a:highlight>
                <a:srgbClr val="FFF2CC"/>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Effect filter="fade" transition="in">
                                      <p:cBhvr>
                                        <p:cTn dur="1000"/>
                                        <p:tgtEl>
                                          <p:spTgt spid="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animEffect filter="fade" transition="in">
                                      <p:cBhvr>
                                        <p:cTn dur="1000"/>
                                        <p:tgtEl>
                                          <p:spTgt spid="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6" st="6"/>
                                            </p:txEl>
                                          </p:spTgt>
                                        </p:tgtEl>
                                        <p:attrNameLst>
                                          <p:attrName>style.visibility</p:attrName>
                                        </p:attrNameLst>
                                      </p:cBhvr>
                                      <p:to>
                                        <p:strVal val="visible"/>
                                      </p:to>
                                    </p:set>
                                    <p:animEffect filter="fade" transition="in">
                                      <p:cBhvr>
                                        <p:cTn dur="1000"/>
                                        <p:tgtEl>
                                          <p:spTgt spid="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7" st="7"/>
                                            </p:txEl>
                                          </p:spTgt>
                                        </p:tgtEl>
                                        <p:attrNameLst>
                                          <p:attrName>style.visibility</p:attrName>
                                        </p:attrNameLst>
                                      </p:cBhvr>
                                      <p:to>
                                        <p:strVal val="visible"/>
                                      </p:to>
                                    </p:set>
                                    <p:animEffect filter="fade" transition="in">
                                      <p:cBhvr>
                                        <p:cTn dur="1000"/>
                                        <p:tgtEl>
                                          <p:spTgt spid="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8" st="8"/>
                                            </p:txEl>
                                          </p:spTgt>
                                        </p:tgtEl>
                                        <p:attrNameLst>
                                          <p:attrName>style.visibility</p:attrName>
                                        </p:attrNameLst>
                                      </p:cBhvr>
                                      <p:to>
                                        <p:strVal val="visible"/>
                                      </p:to>
                                    </p:set>
                                    <p:animEffect filter="fade" transition="in">
                                      <p:cBhvr>
                                        <p:cTn dur="1000"/>
                                        <p:tgtEl>
                                          <p:spTgt spid="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49" name="Google Shape;449;p62"/>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450" name="Google Shape;450;p6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51" name="Google Shape;451;p62"/>
          <p:cNvSpPr txBox="1"/>
          <p:nvPr/>
        </p:nvSpPr>
        <p:spPr>
          <a:xfrm>
            <a:off x="725025" y="1133600"/>
            <a:ext cx="6585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chemeClr val="accent6"/>
                </a:highlight>
              </a:rPr>
              <a:t>Strings are immutable non-primitive data types in Java</a:t>
            </a:r>
            <a:r>
              <a:rPr lang="en" sz="1800"/>
              <a:t>.</a:t>
            </a:r>
            <a:endParaRPr sz="1800"/>
          </a:p>
          <a:p>
            <a:pPr indent="0" lvl="0" marL="0" rtl="0" algn="l">
              <a:spcBef>
                <a:spcPts val="0"/>
              </a:spcBef>
              <a:spcAft>
                <a:spcPts val="0"/>
              </a:spcAft>
              <a:buNone/>
            </a:pPr>
            <a:r>
              <a:rPr lang="en" sz="1800">
                <a:highlight>
                  <a:srgbClr val="00FF00"/>
                </a:highlight>
              </a:rPr>
              <a:t>Once a string is created it’s value cannot be changed</a:t>
            </a:r>
            <a:endParaRPr sz="1800">
              <a:highlight>
                <a:srgbClr val="00FF00"/>
              </a:highlight>
            </a:endParaRPr>
          </a:p>
          <a:p>
            <a:pPr indent="0" lvl="0" marL="0" rtl="0" algn="l">
              <a:spcBef>
                <a:spcPts val="0"/>
              </a:spcBef>
              <a:spcAft>
                <a:spcPts val="0"/>
              </a:spcAft>
              <a:buNone/>
            </a:pPr>
            <a:r>
              <a:rPr lang="en" sz="1800"/>
              <a:t>if we wish to alter its value then a new string with a new value has to be created.</a:t>
            </a:r>
            <a:endParaRPr sz="1800"/>
          </a:p>
        </p:txBody>
      </p:sp>
      <p:pic>
        <p:nvPicPr>
          <p:cNvPr id="452" name="Google Shape;452;p62"/>
          <p:cNvPicPr preferRelativeResize="0"/>
          <p:nvPr/>
        </p:nvPicPr>
        <p:blipFill>
          <a:blip r:embed="rId4">
            <a:alphaModFix/>
          </a:blip>
          <a:stretch>
            <a:fillRect/>
          </a:stretch>
        </p:blipFill>
        <p:spPr>
          <a:xfrm>
            <a:off x="3214625" y="2306050"/>
            <a:ext cx="4318723" cy="2412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58" name="Google Shape;458;p63"/>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a:t>
            </a:r>
            <a:r>
              <a:rPr b="1" lang="en" sz="3900">
                <a:solidFill>
                  <a:srgbClr val="FF0000"/>
                </a:solidFill>
                <a:highlight>
                  <a:srgbClr val="FCE5CD"/>
                </a:highlight>
                <a:latin typeface="Lato"/>
                <a:ea typeface="Lato"/>
                <a:cs typeface="Lato"/>
                <a:sym typeface="Lato"/>
              </a:rPr>
              <a:t>Immutability</a:t>
            </a:r>
            <a:endParaRPr b="1" sz="1500">
              <a:solidFill>
                <a:srgbClr val="2D3748"/>
              </a:solidFill>
              <a:highlight>
                <a:srgbClr val="FFFFFF"/>
              </a:highlight>
              <a:latin typeface="Roboto"/>
              <a:ea typeface="Roboto"/>
              <a:cs typeface="Roboto"/>
              <a:sym typeface="Roboto"/>
            </a:endParaRPr>
          </a:p>
        </p:txBody>
      </p:sp>
      <p:sp>
        <p:nvSpPr>
          <p:cNvPr id="459" name="Google Shape;459;p6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60" name="Google Shape;460;p63"/>
          <p:cNvSpPr txBox="1"/>
          <p:nvPr/>
        </p:nvSpPr>
        <p:spPr>
          <a:xfrm>
            <a:off x="725025" y="1133600"/>
            <a:ext cx="658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Keep in mind that String objects are immutable, i.e, they cannot be modified once created</a:t>
            </a:r>
            <a:endParaRPr sz="1800"/>
          </a:p>
        </p:txBody>
      </p:sp>
      <p:pic>
        <p:nvPicPr>
          <p:cNvPr id="461" name="Google Shape;461;p63"/>
          <p:cNvPicPr preferRelativeResize="0"/>
          <p:nvPr/>
        </p:nvPicPr>
        <p:blipFill>
          <a:blip r:embed="rId4">
            <a:alphaModFix/>
          </a:blip>
          <a:stretch>
            <a:fillRect/>
          </a:stretch>
        </p:blipFill>
        <p:spPr>
          <a:xfrm>
            <a:off x="1834650" y="1872500"/>
            <a:ext cx="4963953" cy="2828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67" name="Google Shape;467;p64"/>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468" name="Google Shape;468;p6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69" name="Google Shape;469;p64"/>
          <p:cNvSpPr txBox="1"/>
          <p:nvPr/>
        </p:nvSpPr>
        <p:spPr>
          <a:xfrm>
            <a:off x="676200" y="754725"/>
            <a:ext cx="77916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Concatenation</a:t>
            </a:r>
            <a:endParaRPr/>
          </a:p>
          <a:p>
            <a:pPr indent="0" lvl="0" marL="0" rtl="0" algn="l">
              <a:spcBef>
                <a:spcPts val="0"/>
              </a:spcBef>
              <a:spcAft>
                <a:spcPts val="0"/>
              </a:spcAft>
              <a:buNone/>
            </a:pPr>
            <a:r>
              <a:rPr lang="en"/>
              <a:t>String name1 = new String("Aman");</a:t>
            </a:r>
            <a:endParaRPr/>
          </a:p>
          <a:p>
            <a:pPr indent="0" lvl="0" marL="0" rtl="0" algn="l">
              <a:spcBef>
                <a:spcPts val="0"/>
              </a:spcBef>
              <a:spcAft>
                <a:spcPts val="0"/>
              </a:spcAft>
              <a:buNone/>
            </a:pPr>
            <a:r>
              <a:rPr lang="en"/>
              <a:t>String description = new String("is a good boy.");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String sentence = name1 + description;</a:t>
            </a:r>
            <a:endParaRPr/>
          </a:p>
          <a:p>
            <a:pPr indent="0" lvl="0" marL="0" rtl="0" algn="l">
              <a:spcBef>
                <a:spcPts val="0"/>
              </a:spcBef>
              <a:spcAft>
                <a:spcPts val="0"/>
              </a:spcAft>
              <a:buNone/>
            </a:pPr>
            <a:r>
              <a:rPr lang="en"/>
              <a:t>System.out.println(sentence);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CharAt</a:t>
            </a:r>
            <a:endParaRPr/>
          </a:p>
          <a:p>
            <a:pPr indent="0" lvl="0" marL="0" rtl="0" algn="l">
              <a:spcBef>
                <a:spcPts val="0"/>
              </a:spcBef>
              <a:spcAft>
                <a:spcPts val="0"/>
              </a:spcAft>
              <a:buNone/>
            </a:pPr>
            <a:r>
              <a:rPr lang="en"/>
              <a:t>String name = new String("Aman");</a:t>
            </a:r>
            <a:endParaRPr/>
          </a:p>
          <a:p>
            <a:pPr indent="0" lvl="0" marL="0" rtl="0" algn="l">
              <a:spcBef>
                <a:spcPts val="0"/>
              </a:spcBef>
              <a:spcAft>
                <a:spcPts val="0"/>
              </a:spcAft>
              <a:buNone/>
            </a:pPr>
            <a:r>
              <a:rPr lang="en"/>
              <a:t>System.out.println(name.charAt(0));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600">
                <a:solidFill>
                  <a:srgbClr val="080808"/>
                </a:solidFill>
                <a:highlight>
                  <a:srgbClr val="FFFFFF"/>
                </a:highlight>
                <a:latin typeface="Courier New"/>
                <a:ea typeface="Courier New"/>
                <a:cs typeface="Courier New"/>
                <a:sym typeface="Courier New"/>
              </a:rPr>
              <a:t>equalsIgnoreCase</a:t>
            </a:r>
            <a:endParaRPr sz="16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a:t>Equals Demo</a:t>
            </a:r>
            <a:endParaRPr/>
          </a:p>
          <a:p>
            <a:pPr indent="0" lvl="0" marL="0" rtl="0" algn="l">
              <a:spcBef>
                <a:spcPts val="0"/>
              </a:spcBef>
              <a:spcAft>
                <a:spcPts val="0"/>
              </a:spcAft>
              <a:buNone/>
            </a:pPr>
            <a:r>
              <a:rPr lang="en"/>
              <a:t>Split String</a:t>
            </a:r>
            <a:endParaRPr/>
          </a:p>
          <a:p>
            <a:pPr indent="0" lvl="0" marL="0" rtl="0" algn="l">
              <a:spcBef>
                <a:spcPts val="0"/>
              </a:spcBef>
              <a:spcAft>
                <a:spcPts val="0"/>
              </a:spcAft>
              <a:buNone/>
            </a:pPr>
            <a:r>
              <a:rPr lang="en"/>
              <a:t>Substrings</a:t>
            </a:r>
            <a:endParaRPr/>
          </a:p>
          <a:p>
            <a:pPr indent="0" lvl="0" marL="0" rtl="0" algn="l">
              <a:spcBef>
                <a:spcPts val="0"/>
              </a:spcBef>
              <a:spcAft>
                <a:spcPts val="0"/>
              </a:spcAft>
              <a:buNone/>
            </a:pPr>
            <a:r>
              <a:rPr lang="en"/>
              <a:t>ToUpper</a:t>
            </a:r>
            <a:endParaRPr/>
          </a:p>
          <a:p>
            <a:pPr indent="0" lvl="0" marL="0" rtl="0" algn="l">
              <a:spcBef>
                <a:spcPts val="0"/>
              </a:spcBef>
              <a:spcAft>
                <a:spcPts val="0"/>
              </a:spcAft>
              <a:buNone/>
            </a:pPr>
            <a:r>
              <a:rPr lang="en"/>
              <a:t>ToLower</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75" name="Google Shape;475;p65"/>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476" name="Google Shape;476;p6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477" name="Google Shape;477;p65"/>
          <p:cNvSpPr txBox="1"/>
          <p:nvPr/>
        </p:nvSpPr>
        <p:spPr>
          <a:xfrm>
            <a:off x="725025" y="1133600"/>
            <a:ext cx="658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Strings are immutable non-primitive data types in Java.</a:t>
            </a:r>
            <a:endParaRPr sz="1800"/>
          </a:p>
          <a:p>
            <a:pPr indent="0" lvl="0" marL="0" rtl="0" algn="l">
              <a:spcBef>
                <a:spcPts val="0"/>
              </a:spcBef>
              <a:spcAft>
                <a:spcPts val="0"/>
              </a:spcAft>
              <a:buNone/>
            </a:pPr>
            <a:r>
              <a:rPr lang="en" sz="1800"/>
              <a:t>New String is created</a:t>
            </a:r>
            <a:endParaRPr sz="1800"/>
          </a:p>
        </p:txBody>
      </p:sp>
      <p:pic>
        <p:nvPicPr>
          <p:cNvPr id="478" name="Google Shape;478;p65"/>
          <p:cNvPicPr preferRelativeResize="0"/>
          <p:nvPr/>
        </p:nvPicPr>
        <p:blipFill>
          <a:blip r:embed="rId4">
            <a:alphaModFix/>
          </a:blip>
          <a:stretch>
            <a:fillRect/>
          </a:stretch>
        </p:blipFill>
        <p:spPr>
          <a:xfrm>
            <a:off x="4790925" y="1689050"/>
            <a:ext cx="3099453" cy="2412100"/>
          </a:xfrm>
          <a:prstGeom prst="rect">
            <a:avLst/>
          </a:prstGeom>
          <a:noFill/>
          <a:ln>
            <a:noFill/>
          </a:ln>
        </p:spPr>
      </p:pic>
      <p:sp>
        <p:nvSpPr>
          <p:cNvPr id="479" name="Google Shape;479;p65"/>
          <p:cNvSpPr txBox="1"/>
          <p:nvPr/>
        </p:nvSpPr>
        <p:spPr>
          <a:xfrm>
            <a:off x="592475" y="26393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String Pool or String Constant Pool is a special area in </a:t>
            </a:r>
            <a:r>
              <a:rPr b="1" lang="en"/>
              <a:t>Java Heap memory</a:t>
            </a:r>
            <a:r>
              <a:rPr lang="en"/>
              <a:t> where string literals are stored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85" name="Google Shape;485;p66"/>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486" name="Google Shape;486;p6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487" name="Google Shape;487;p66"/>
          <p:cNvPicPr preferRelativeResize="0"/>
          <p:nvPr/>
        </p:nvPicPr>
        <p:blipFill rotWithShape="1">
          <a:blip r:embed="rId4">
            <a:alphaModFix/>
          </a:blip>
          <a:srcRect b="3203" l="0" r="0" t="0"/>
          <a:stretch/>
        </p:blipFill>
        <p:spPr>
          <a:xfrm>
            <a:off x="874000" y="1133600"/>
            <a:ext cx="6678326" cy="35865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93" name="Google Shape;493;p67"/>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494" name="Google Shape;494;p6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495" name="Google Shape;495;p67"/>
          <p:cNvPicPr preferRelativeResize="0"/>
          <p:nvPr/>
        </p:nvPicPr>
        <p:blipFill>
          <a:blip r:embed="rId4">
            <a:alphaModFix/>
          </a:blip>
          <a:stretch>
            <a:fillRect/>
          </a:stretch>
        </p:blipFill>
        <p:spPr>
          <a:xfrm>
            <a:off x="874000" y="1042550"/>
            <a:ext cx="6718339" cy="3705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01" name="Google Shape;501;p68"/>
          <p:cNvSpPr txBox="1"/>
          <p:nvPr/>
        </p:nvSpPr>
        <p:spPr>
          <a:xfrm>
            <a:off x="834500" y="151000"/>
            <a:ext cx="7293600" cy="8313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100">
                <a:solidFill>
                  <a:srgbClr val="FF0000"/>
                </a:solidFill>
                <a:highlight>
                  <a:srgbClr val="FCE5CD"/>
                </a:highlight>
                <a:latin typeface="Lato"/>
                <a:ea typeface="Lato"/>
                <a:cs typeface="Lato"/>
                <a:sym typeface="Lato"/>
              </a:rPr>
              <a:t>String Interning is a method of storing only one copy of each distinct String Value, which must be immutable.</a:t>
            </a:r>
            <a:endParaRPr b="1" sz="100">
              <a:solidFill>
                <a:srgbClr val="2D3748"/>
              </a:solidFill>
              <a:highlight>
                <a:srgbClr val="FFFFFF"/>
              </a:highlight>
              <a:latin typeface="Roboto"/>
              <a:ea typeface="Roboto"/>
              <a:cs typeface="Roboto"/>
              <a:sym typeface="Roboto"/>
            </a:endParaRPr>
          </a:p>
        </p:txBody>
      </p:sp>
      <p:sp>
        <p:nvSpPr>
          <p:cNvPr id="502" name="Google Shape;502;p6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503" name="Google Shape;503;p68"/>
          <p:cNvPicPr preferRelativeResize="0"/>
          <p:nvPr/>
        </p:nvPicPr>
        <p:blipFill>
          <a:blip r:embed="rId4">
            <a:alphaModFix/>
          </a:blip>
          <a:stretch>
            <a:fillRect/>
          </a:stretch>
        </p:blipFill>
        <p:spPr>
          <a:xfrm>
            <a:off x="874000" y="1042550"/>
            <a:ext cx="6718339" cy="3705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09" name="Google Shape;509;p69"/>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 Class</a:t>
            </a:r>
            <a:endParaRPr b="1" sz="1500">
              <a:solidFill>
                <a:srgbClr val="2D3748"/>
              </a:solidFill>
              <a:highlight>
                <a:srgbClr val="FFFFFF"/>
              </a:highlight>
              <a:latin typeface="Roboto"/>
              <a:ea typeface="Roboto"/>
              <a:cs typeface="Roboto"/>
              <a:sym typeface="Roboto"/>
            </a:endParaRPr>
          </a:p>
        </p:txBody>
      </p:sp>
      <p:sp>
        <p:nvSpPr>
          <p:cNvPr id="510" name="Google Shape;510;p6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11" name="Google Shape;511;p69"/>
          <p:cNvSpPr txBox="1"/>
          <p:nvPr/>
        </p:nvSpPr>
        <p:spPr>
          <a:xfrm>
            <a:off x="676200" y="1041100"/>
            <a:ext cx="779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Substring</a:t>
            </a:r>
            <a:endParaRPr>
              <a:highlight>
                <a:srgbClr val="FFFF00"/>
              </a:highlight>
            </a:endParaRPr>
          </a:p>
          <a:p>
            <a:pPr indent="0" lvl="0" marL="0" rtl="0" algn="l">
              <a:spcBef>
                <a:spcPts val="0"/>
              </a:spcBef>
              <a:spcAft>
                <a:spcPts val="0"/>
              </a:spcAft>
              <a:buNone/>
            </a:pPr>
            <a:r>
              <a:rPr lang="en"/>
              <a:t>String name = new String("AmanAndAkku");</a:t>
            </a:r>
            <a:endParaRPr/>
          </a:p>
          <a:p>
            <a:pPr indent="0" lvl="0" marL="0" rtl="0" algn="l">
              <a:spcBef>
                <a:spcPts val="0"/>
              </a:spcBef>
              <a:spcAft>
                <a:spcPts val="0"/>
              </a:spcAft>
              <a:buNone/>
            </a:pPr>
            <a:r>
              <a:rPr lang="en"/>
              <a:t>System.out.println(name.substring(0, 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Length</a:t>
            </a:r>
            <a:endParaRPr>
              <a:highlight>
                <a:srgbClr val="FFFF00"/>
              </a:highlight>
            </a:endParaRPr>
          </a:p>
          <a:p>
            <a:pPr indent="0" lvl="0" marL="0" rtl="0" algn="l">
              <a:spcBef>
                <a:spcPts val="0"/>
              </a:spcBef>
              <a:spcAft>
                <a:spcPts val="0"/>
              </a:spcAft>
              <a:buNone/>
            </a:pPr>
            <a:r>
              <a:rPr lang="en"/>
              <a:t>String name = new String("Aman");</a:t>
            </a:r>
            <a:endParaRPr/>
          </a:p>
          <a:p>
            <a:pPr indent="0" lvl="0" marL="0" rtl="0" algn="l">
              <a:spcBef>
                <a:spcPts val="0"/>
              </a:spcBef>
              <a:spcAft>
                <a:spcPts val="0"/>
              </a:spcAft>
              <a:buNone/>
            </a:pPr>
            <a:r>
              <a:rPr lang="en"/>
              <a:t>System.out.println(name.length());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Replace</a:t>
            </a:r>
            <a:endParaRPr>
              <a:highlight>
                <a:srgbClr val="FFFF00"/>
              </a:highlight>
            </a:endParaRPr>
          </a:p>
          <a:p>
            <a:pPr indent="0" lvl="0" marL="0" rtl="0" algn="l">
              <a:spcBef>
                <a:spcPts val="0"/>
              </a:spcBef>
              <a:spcAft>
                <a:spcPts val="0"/>
              </a:spcAft>
              <a:buNone/>
            </a:pPr>
            <a:r>
              <a:rPr lang="en"/>
              <a:t>String name = new String("Aman");</a:t>
            </a:r>
            <a:endParaRPr/>
          </a:p>
          <a:p>
            <a:pPr indent="0" lvl="0" marL="0" rtl="0" algn="l">
              <a:spcBef>
                <a:spcPts val="0"/>
              </a:spcBef>
              <a:spcAft>
                <a:spcPts val="0"/>
              </a:spcAft>
              <a:buNone/>
            </a:pPr>
            <a:r>
              <a:rPr lang="en"/>
              <a:t>System.out.println(name.replace('a', 'b'));</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17" name="Google Shape;517;p70"/>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Problem String</a:t>
            </a:r>
            <a:endParaRPr b="1" sz="1500">
              <a:solidFill>
                <a:srgbClr val="2D3748"/>
              </a:solidFill>
              <a:highlight>
                <a:srgbClr val="FFFFFF"/>
              </a:highlight>
              <a:latin typeface="Roboto"/>
              <a:ea typeface="Roboto"/>
              <a:cs typeface="Roboto"/>
              <a:sym typeface="Roboto"/>
            </a:endParaRPr>
          </a:p>
        </p:txBody>
      </p:sp>
      <p:sp>
        <p:nvSpPr>
          <p:cNvPr id="518" name="Google Shape;518;p7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19" name="Google Shape;519;p70"/>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20" name="Google Shape;520;p70"/>
          <p:cNvPicPr preferRelativeResize="0"/>
          <p:nvPr/>
        </p:nvPicPr>
        <p:blipFill>
          <a:blip r:embed="rId4">
            <a:alphaModFix/>
          </a:blip>
          <a:stretch>
            <a:fillRect/>
          </a:stretch>
        </p:blipFill>
        <p:spPr>
          <a:xfrm>
            <a:off x="2569450" y="1110275"/>
            <a:ext cx="3634605" cy="3397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26" name="Google Shape;526;p71"/>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Problem String</a:t>
            </a:r>
            <a:endParaRPr b="1" sz="1500">
              <a:solidFill>
                <a:srgbClr val="2D3748"/>
              </a:solidFill>
              <a:highlight>
                <a:srgbClr val="FFFFFF"/>
              </a:highlight>
              <a:latin typeface="Roboto"/>
              <a:ea typeface="Roboto"/>
              <a:cs typeface="Roboto"/>
              <a:sym typeface="Roboto"/>
            </a:endParaRPr>
          </a:p>
        </p:txBody>
      </p:sp>
      <p:sp>
        <p:nvSpPr>
          <p:cNvPr id="527" name="Google Shape;527;p7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28" name="Google Shape;528;p71"/>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9" name="Google Shape;529;p71"/>
          <p:cNvSpPr txBox="1"/>
          <p:nvPr/>
        </p:nvSpPr>
        <p:spPr>
          <a:xfrm>
            <a:off x="270725" y="4420575"/>
            <a:ext cx="5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https://www.hackerrank.com/challenges/java-substring/problem</a:t>
            </a:r>
            <a:endParaRPr/>
          </a:p>
          <a:p>
            <a:pPr indent="0" lvl="0" marL="0" rtl="0" algn="l">
              <a:spcBef>
                <a:spcPts val="0"/>
              </a:spcBef>
              <a:spcAft>
                <a:spcPts val="0"/>
              </a:spcAft>
              <a:buNone/>
            </a:pPr>
            <a:r>
              <a:t/>
            </a:r>
            <a:endParaRPr/>
          </a:p>
        </p:txBody>
      </p:sp>
      <p:pic>
        <p:nvPicPr>
          <p:cNvPr id="530" name="Google Shape;530;p71"/>
          <p:cNvPicPr preferRelativeResize="0"/>
          <p:nvPr/>
        </p:nvPicPr>
        <p:blipFill>
          <a:blip r:embed="rId5">
            <a:alphaModFix/>
          </a:blip>
          <a:stretch>
            <a:fillRect/>
          </a:stretch>
        </p:blipFill>
        <p:spPr>
          <a:xfrm>
            <a:off x="635800" y="1333375"/>
            <a:ext cx="3655824" cy="2689913"/>
          </a:xfrm>
          <a:prstGeom prst="rect">
            <a:avLst/>
          </a:prstGeom>
          <a:noFill/>
          <a:ln>
            <a:noFill/>
          </a:ln>
        </p:spPr>
      </p:pic>
      <p:sp>
        <p:nvSpPr>
          <p:cNvPr id="531" name="Google Shape;531;p71"/>
          <p:cNvSpPr txBox="1"/>
          <p:nvPr/>
        </p:nvSpPr>
        <p:spPr>
          <a:xfrm>
            <a:off x="4505400" y="1153800"/>
            <a:ext cx="6893400" cy="283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java.io.*;</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java.util.*;</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java.text.*;</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java.math.*;</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java.util.regex.*;</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rgbClr val="0000FF"/>
                </a:solidFill>
                <a:highlight>
                  <a:srgbClr val="FFFFFE"/>
                </a:highlight>
                <a:latin typeface="Courier New"/>
                <a:ea typeface="Courier New"/>
                <a:cs typeface="Courier New"/>
                <a:sym typeface="Courier New"/>
              </a:rPr>
              <a:t>public</a:t>
            </a: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class</a:t>
            </a:r>
            <a:r>
              <a:rPr lang="en" sz="650">
                <a:solidFill>
                  <a:schemeClr val="dk1"/>
                </a:solidFill>
                <a:highlight>
                  <a:srgbClr val="FFFFFE"/>
                </a:highlight>
                <a:latin typeface="Courier New"/>
                <a:ea typeface="Courier New"/>
                <a:cs typeface="Courier New"/>
                <a:sym typeface="Courier New"/>
              </a:rPr>
              <a:t> Solution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public</a:t>
            </a: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static</a:t>
            </a: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void</a:t>
            </a:r>
            <a:r>
              <a:rPr lang="en" sz="650">
                <a:solidFill>
                  <a:schemeClr val="dk1"/>
                </a:solidFill>
                <a:highlight>
                  <a:srgbClr val="FFFFFE"/>
                </a:highlight>
                <a:latin typeface="Courier New"/>
                <a:ea typeface="Courier New"/>
                <a:cs typeface="Courier New"/>
                <a:sym typeface="Courier New"/>
              </a:rPr>
              <a:t> main(String[] args)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Scanner in = </a:t>
            </a:r>
            <a:r>
              <a:rPr lang="en" sz="650">
                <a:solidFill>
                  <a:srgbClr val="0000FF"/>
                </a:solidFill>
                <a:highlight>
                  <a:srgbClr val="FFFFFE"/>
                </a:highlight>
                <a:latin typeface="Courier New"/>
                <a:ea typeface="Courier New"/>
                <a:cs typeface="Courier New"/>
                <a:sym typeface="Courier New"/>
              </a:rPr>
              <a:t>new</a:t>
            </a:r>
            <a:r>
              <a:rPr lang="en" sz="650">
                <a:solidFill>
                  <a:schemeClr val="dk1"/>
                </a:solidFill>
                <a:highlight>
                  <a:srgbClr val="FFFFFE"/>
                </a:highlight>
                <a:latin typeface="Courier New"/>
                <a:ea typeface="Courier New"/>
                <a:cs typeface="Courier New"/>
                <a:sym typeface="Courier New"/>
              </a:rPr>
              <a:t> Scanner(System.in);</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String S = in.next();</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int</a:t>
            </a:r>
            <a:r>
              <a:rPr lang="en" sz="650">
                <a:solidFill>
                  <a:schemeClr val="dk1"/>
                </a:solidFill>
                <a:highlight>
                  <a:srgbClr val="FFFFFE"/>
                </a:highlight>
                <a:latin typeface="Courier New"/>
                <a:ea typeface="Courier New"/>
                <a:cs typeface="Courier New"/>
                <a:sym typeface="Courier New"/>
              </a:rPr>
              <a:t> start = in.nextInt();</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a:t>
            </a:r>
            <a:r>
              <a:rPr lang="en" sz="650">
                <a:solidFill>
                  <a:srgbClr val="0000FF"/>
                </a:solidFill>
                <a:highlight>
                  <a:srgbClr val="FFFFFE"/>
                </a:highlight>
                <a:latin typeface="Courier New"/>
                <a:ea typeface="Courier New"/>
                <a:cs typeface="Courier New"/>
                <a:sym typeface="Courier New"/>
              </a:rPr>
              <a:t>int</a:t>
            </a:r>
            <a:r>
              <a:rPr lang="en" sz="650">
                <a:solidFill>
                  <a:schemeClr val="dk1"/>
                </a:solidFill>
                <a:highlight>
                  <a:srgbClr val="FFFFFE"/>
                </a:highlight>
                <a:latin typeface="Courier New"/>
                <a:ea typeface="Courier New"/>
                <a:cs typeface="Courier New"/>
                <a:sym typeface="Courier New"/>
              </a:rPr>
              <a:t> end = in.nextInt();</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String result = S.substring(start,end);</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System.out.println(result);</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            }</a:t>
            </a:r>
            <a:endParaRPr sz="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103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Agenda </a:t>
            </a:r>
            <a:endParaRPr b="1" sz="5000">
              <a:solidFill>
                <a:srgbClr val="FF0000"/>
              </a:solidFill>
              <a:highlight>
                <a:srgbClr val="FCE5CD"/>
              </a:highlight>
              <a:latin typeface="Lato"/>
              <a:ea typeface="Lato"/>
              <a:cs typeface="Lato"/>
              <a:sym typeface="Lato"/>
            </a:endParaRPr>
          </a:p>
        </p:txBody>
      </p:sp>
      <p:sp>
        <p:nvSpPr>
          <p:cNvPr id="92" name="Google Shape;92;p18"/>
          <p:cNvSpPr txBox="1"/>
          <p:nvPr/>
        </p:nvSpPr>
        <p:spPr>
          <a:xfrm>
            <a:off x="857250" y="1009250"/>
            <a:ext cx="7932900" cy="35685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Math class</a:t>
            </a:r>
            <a:endParaRPr b="1" sz="2300">
              <a:solidFill>
                <a:srgbClr val="666666"/>
              </a:solidFill>
              <a:highlight>
                <a:srgbClr val="FFF2CC"/>
              </a:highlight>
              <a:latin typeface="Lato"/>
              <a:ea typeface="Lato"/>
              <a:cs typeface="Lato"/>
              <a:sym typeface="Lato"/>
            </a:endParaRPr>
          </a:p>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Taking Input</a:t>
            </a:r>
            <a:endParaRPr b="1" sz="2300">
              <a:solidFill>
                <a:srgbClr val="666666"/>
              </a:solidFill>
              <a:highlight>
                <a:srgbClr val="FFF2CC"/>
              </a:highlight>
              <a:latin typeface="Lato"/>
              <a:ea typeface="Lato"/>
              <a:cs typeface="Lato"/>
              <a:sym typeface="Lato"/>
            </a:endParaRPr>
          </a:p>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Conditional Statements ‘if-else’</a:t>
            </a:r>
            <a:endParaRPr b="1" sz="2300">
              <a:solidFill>
                <a:srgbClr val="666666"/>
              </a:solidFill>
              <a:highlight>
                <a:srgbClr val="FFF2CC"/>
              </a:highlight>
              <a:latin typeface="Lato"/>
              <a:ea typeface="Lato"/>
              <a:cs typeface="Lato"/>
              <a:sym typeface="Lato"/>
            </a:endParaRPr>
          </a:p>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Class</a:t>
            </a:r>
            <a:endParaRPr b="1" sz="2300">
              <a:solidFill>
                <a:srgbClr val="666666"/>
              </a:solidFill>
              <a:highlight>
                <a:srgbClr val="FFF2CC"/>
              </a:highlight>
              <a:latin typeface="Lato"/>
              <a:ea typeface="Lato"/>
              <a:cs typeface="Lato"/>
              <a:sym typeface="Lato"/>
            </a:endParaRPr>
          </a:p>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Object</a:t>
            </a:r>
            <a:endParaRPr b="1" sz="2300">
              <a:solidFill>
                <a:srgbClr val="666666"/>
              </a:solidFill>
              <a:highlight>
                <a:srgbClr val="FFF2CC"/>
              </a:highlight>
              <a:latin typeface="Lato"/>
              <a:ea typeface="Lato"/>
              <a:cs typeface="Lato"/>
              <a:sym typeface="Lato"/>
            </a:endParaRPr>
          </a:p>
          <a:p>
            <a:pPr indent="-374650" lvl="0" marL="457200" marR="0" rtl="0" algn="l">
              <a:lnSpc>
                <a:spcPct val="150000"/>
              </a:lnSpc>
              <a:spcBef>
                <a:spcPts val="0"/>
              </a:spcBef>
              <a:spcAft>
                <a:spcPts val="0"/>
              </a:spcAft>
              <a:buClr>
                <a:srgbClr val="666666"/>
              </a:buClr>
              <a:buSzPts val="2300"/>
              <a:buFont typeface="Lato"/>
              <a:buChar char="●"/>
            </a:pPr>
            <a:r>
              <a:rPr b="1" lang="en" sz="2300">
                <a:solidFill>
                  <a:srgbClr val="666666"/>
                </a:solidFill>
                <a:highlight>
                  <a:srgbClr val="FFF2CC"/>
                </a:highlight>
                <a:latin typeface="Lato"/>
                <a:ea typeface="Lato"/>
                <a:cs typeface="Lato"/>
                <a:sym typeface="Lato"/>
              </a:rPr>
              <a:t>Mini-Project Problem</a:t>
            </a:r>
            <a:endParaRPr b="1" sz="2300">
              <a:solidFill>
                <a:srgbClr val="666666"/>
              </a:solidFill>
              <a:highlight>
                <a:srgbClr val="FFF2CC"/>
              </a:highlight>
              <a:latin typeface="Lato"/>
              <a:ea typeface="Lato"/>
              <a:cs typeface="Lato"/>
              <a:sym typeface="Lato"/>
            </a:endParaRPr>
          </a:p>
          <a:p>
            <a:pPr indent="0" lvl="0" marL="0" marR="0" rtl="0" algn="l">
              <a:lnSpc>
                <a:spcPct val="150000"/>
              </a:lnSpc>
              <a:spcBef>
                <a:spcPts val="0"/>
              </a:spcBef>
              <a:spcAft>
                <a:spcPts val="0"/>
              </a:spcAft>
              <a:buNone/>
            </a:pPr>
            <a:r>
              <a:t/>
            </a:r>
            <a:endParaRPr b="1" sz="2300">
              <a:solidFill>
                <a:srgbClr val="666666"/>
              </a:solidFill>
              <a:highlight>
                <a:srgbClr val="FFF2CC"/>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1000"/>
                                        <p:tgtEl>
                                          <p:spTgt spid="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7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37" name="Google Shape;537;p72"/>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Problem String</a:t>
            </a:r>
            <a:endParaRPr b="1" sz="1500">
              <a:solidFill>
                <a:srgbClr val="2D3748"/>
              </a:solidFill>
              <a:highlight>
                <a:srgbClr val="FFFFFF"/>
              </a:highlight>
              <a:latin typeface="Roboto"/>
              <a:ea typeface="Roboto"/>
              <a:cs typeface="Roboto"/>
              <a:sym typeface="Roboto"/>
            </a:endParaRPr>
          </a:p>
        </p:txBody>
      </p:sp>
      <p:sp>
        <p:nvSpPr>
          <p:cNvPr id="538" name="Google Shape;538;p7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39" name="Google Shape;539;p72"/>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0" name="Google Shape;540;p72"/>
          <p:cNvSpPr txBox="1"/>
          <p:nvPr/>
        </p:nvSpPr>
        <p:spPr>
          <a:xfrm>
            <a:off x="270700" y="4147675"/>
            <a:ext cx="68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https://www.hackerrank.com/challenges/java-string-reverse/problem</a:t>
            </a:r>
            <a:endParaRPr/>
          </a:p>
        </p:txBody>
      </p:sp>
      <p:pic>
        <p:nvPicPr>
          <p:cNvPr id="541" name="Google Shape;541;p72"/>
          <p:cNvPicPr preferRelativeResize="0"/>
          <p:nvPr/>
        </p:nvPicPr>
        <p:blipFill>
          <a:blip r:embed="rId4">
            <a:alphaModFix/>
          </a:blip>
          <a:stretch>
            <a:fillRect/>
          </a:stretch>
        </p:blipFill>
        <p:spPr>
          <a:xfrm>
            <a:off x="519775" y="932325"/>
            <a:ext cx="5126525" cy="32788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47" name="Google Shape;547;p73"/>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StringBuilder vs StringBuffer</a:t>
            </a:r>
            <a:endParaRPr b="1" sz="1500">
              <a:solidFill>
                <a:srgbClr val="2D3748"/>
              </a:solidFill>
              <a:highlight>
                <a:srgbClr val="FFFFFF"/>
              </a:highlight>
              <a:latin typeface="Roboto"/>
              <a:ea typeface="Roboto"/>
              <a:cs typeface="Roboto"/>
              <a:sym typeface="Roboto"/>
            </a:endParaRPr>
          </a:p>
        </p:txBody>
      </p:sp>
      <p:sp>
        <p:nvSpPr>
          <p:cNvPr id="548" name="Google Shape;548;p7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49" name="Google Shape;549;p73"/>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0" name="Google Shape;550;p73"/>
          <p:cNvPicPr preferRelativeResize="0"/>
          <p:nvPr/>
        </p:nvPicPr>
        <p:blipFill>
          <a:blip r:embed="rId4">
            <a:alphaModFix/>
          </a:blip>
          <a:stretch>
            <a:fillRect/>
          </a:stretch>
        </p:blipFill>
        <p:spPr>
          <a:xfrm>
            <a:off x="409338" y="1178475"/>
            <a:ext cx="8143925" cy="2965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7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56" name="Google Shape;556;p74"/>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StringBuilder vs StringBuffer</a:t>
            </a:r>
            <a:endParaRPr b="1" sz="1500">
              <a:solidFill>
                <a:srgbClr val="2D3748"/>
              </a:solidFill>
              <a:highlight>
                <a:srgbClr val="FFFFFF"/>
              </a:highlight>
              <a:latin typeface="Roboto"/>
              <a:ea typeface="Roboto"/>
              <a:cs typeface="Roboto"/>
              <a:sym typeface="Roboto"/>
            </a:endParaRPr>
          </a:p>
        </p:txBody>
      </p:sp>
      <p:sp>
        <p:nvSpPr>
          <p:cNvPr id="557" name="Google Shape;557;p7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58" name="Google Shape;558;p74"/>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9" name="Google Shape;559;p74"/>
          <p:cNvPicPr preferRelativeResize="0"/>
          <p:nvPr/>
        </p:nvPicPr>
        <p:blipFill rotWithShape="1">
          <a:blip r:embed="rId4">
            <a:alphaModFix/>
          </a:blip>
          <a:srcRect b="18160" l="0" r="0" t="0"/>
          <a:stretch/>
        </p:blipFill>
        <p:spPr>
          <a:xfrm>
            <a:off x="2194550" y="1134300"/>
            <a:ext cx="4462527" cy="2780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65" name="Google Shape;565;p75"/>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Casting</a:t>
            </a:r>
            <a:endParaRPr b="1" sz="1500">
              <a:solidFill>
                <a:srgbClr val="2D3748"/>
              </a:solidFill>
              <a:highlight>
                <a:srgbClr val="FFFFFF"/>
              </a:highlight>
              <a:latin typeface="Roboto"/>
              <a:ea typeface="Roboto"/>
              <a:cs typeface="Roboto"/>
              <a:sym typeface="Roboto"/>
            </a:endParaRPr>
          </a:p>
        </p:txBody>
      </p:sp>
      <p:sp>
        <p:nvSpPr>
          <p:cNvPr id="566" name="Google Shape;566;p7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67" name="Google Shape;567;p75"/>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rPr>
              <a:t>Casting in java is the assigning values of one type to another</a:t>
            </a:r>
            <a:endParaRPr>
              <a:highlight>
                <a:schemeClr val="accent6"/>
              </a:highlight>
            </a:endParaRPr>
          </a:p>
        </p:txBody>
      </p:sp>
      <p:sp>
        <p:nvSpPr>
          <p:cNvPr id="568" name="Google Shape;568;p75"/>
          <p:cNvSpPr txBox="1"/>
          <p:nvPr/>
        </p:nvSpPr>
        <p:spPr>
          <a:xfrm>
            <a:off x="730750" y="1441300"/>
            <a:ext cx="61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only assign values of a number type to another type storing numbers</a:t>
            </a:r>
            <a:endParaRPr/>
          </a:p>
        </p:txBody>
      </p:sp>
      <p:sp>
        <p:nvSpPr>
          <p:cNvPr id="569" name="Google Shape;569;p75"/>
          <p:cNvSpPr txBox="1"/>
          <p:nvPr/>
        </p:nvSpPr>
        <p:spPr>
          <a:xfrm>
            <a:off x="730750" y="1752625"/>
            <a:ext cx="6665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Implicit casting</a:t>
            </a:r>
            <a:endParaRPr b="1"/>
          </a:p>
          <a:p>
            <a:pPr indent="0" lvl="0" marL="0" rtl="0" algn="l">
              <a:spcBef>
                <a:spcPts val="0"/>
              </a:spcBef>
              <a:spcAft>
                <a:spcPts val="0"/>
              </a:spcAft>
              <a:buNone/>
            </a:pPr>
            <a:r>
              <a:rPr lang="en">
                <a:highlight>
                  <a:srgbClr val="FFFF00"/>
                </a:highlight>
              </a:rPr>
              <a:t>This casting is done by java implicitly</a:t>
            </a:r>
            <a:r>
              <a:rPr lang="en"/>
              <a:t> i.e. on its own. It is assigning smaller values </a:t>
            </a:r>
            <a:r>
              <a:rPr lang="en">
                <a:highlight>
                  <a:srgbClr val="FFFF00"/>
                </a:highlight>
              </a:rPr>
              <a:t>to larger data types.</a:t>
            </a:r>
            <a:endParaRPr>
              <a:highlight>
                <a:srgbClr val="FFFF00"/>
              </a:highlight>
            </a:endParaRPr>
          </a:p>
          <a:p>
            <a:pPr indent="0" lvl="0" marL="0" rtl="0" algn="l">
              <a:spcBef>
                <a:spcPts val="0"/>
              </a:spcBef>
              <a:spcAft>
                <a:spcPts val="0"/>
              </a:spcAft>
              <a:buNone/>
            </a:pPr>
            <a:r>
              <a:rPr lang="en">
                <a:highlight>
                  <a:srgbClr val="FFFF00"/>
                </a:highlight>
              </a:rPr>
              <a:t>float price = 100.00F;</a:t>
            </a:r>
            <a:endParaRPr>
              <a:highlight>
                <a:srgbClr val="FFFF00"/>
              </a:highlight>
            </a:endParaRPr>
          </a:p>
          <a:p>
            <a:pPr indent="0" lvl="0" marL="0" rtl="0" algn="l">
              <a:spcBef>
                <a:spcPts val="0"/>
              </a:spcBef>
              <a:spcAft>
                <a:spcPts val="0"/>
              </a:spcAft>
              <a:buNone/>
            </a:pPr>
            <a:r>
              <a:rPr lang="en">
                <a:highlight>
                  <a:srgbClr val="FFFF00"/>
                </a:highlight>
              </a:rPr>
              <a:t>int gst = 18;</a:t>
            </a:r>
            <a:endParaRPr>
              <a:highlight>
                <a:srgbClr val="FFFF00"/>
              </a:highlight>
            </a:endParaRPr>
          </a:p>
          <a:p>
            <a:pPr indent="0" lvl="0" marL="0" rtl="0" algn="l">
              <a:spcBef>
                <a:spcPts val="0"/>
              </a:spcBef>
              <a:spcAft>
                <a:spcPts val="0"/>
              </a:spcAft>
              <a:buNone/>
            </a:pPr>
            <a:r>
              <a:rPr lang="en">
                <a:highlight>
                  <a:srgbClr val="FFFF00"/>
                </a:highlight>
              </a:rPr>
              <a:t>float finalPrice = price + gst;</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Explicit casting</a:t>
            </a:r>
            <a:endParaRPr b="1"/>
          </a:p>
          <a:p>
            <a:pPr indent="0" lvl="0" marL="0" rtl="0" algn="l">
              <a:spcBef>
                <a:spcPts val="0"/>
              </a:spcBef>
              <a:spcAft>
                <a:spcPts val="0"/>
              </a:spcAft>
              <a:buNone/>
            </a:pPr>
            <a:r>
              <a:rPr lang="en"/>
              <a:t>This casting is done by the programmer. It is assigning larger values to smaller data types.</a:t>
            </a:r>
            <a:endParaRPr/>
          </a:p>
          <a:p>
            <a:pPr indent="0" lvl="0" marL="0" rtl="0" algn="l">
              <a:spcBef>
                <a:spcPts val="0"/>
              </a:spcBef>
              <a:spcAft>
                <a:spcPts val="0"/>
              </a:spcAft>
              <a:buNone/>
            </a:pPr>
            <a:r>
              <a:rPr lang="en"/>
              <a:t>int price = 100;</a:t>
            </a:r>
            <a:endParaRPr/>
          </a:p>
          <a:p>
            <a:pPr indent="0" lvl="0" marL="0" rtl="0" algn="l">
              <a:spcBef>
                <a:spcPts val="0"/>
              </a:spcBef>
              <a:spcAft>
                <a:spcPts val="0"/>
              </a:spcAft>
              <a:buNone/>
            </a:pPr>
            <a:r>
              <a:rPr lang="en"/>
              <a:t>float gst = 18.00F;</a:t>
            </a:r>
            <a:endParaRPr/>
          </a:p>
          <a:p>
            <a:pPr indent="0" lvl="0" marL="0" rtl="0" algn="l">
              <a:spcBef>
                <a:spcPts val="0"/>
              </a:spcBef>
              <a:spcAft>
                <a:spcPts val="0"/>
              </a:spcAft>
              <a:buNone/>
            </a:pPr>
            <a:r>
              <a:rPr lang="en"/>
              <a:t>int finalPrice = price + (int)gst;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7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75" name="Google Shape;575;p76"/>
          <p:cNvSpPr txBox="1"/>
          <p:nvPr/>
        </p:nvSpPr>
        <p:spPr>
          <a:xfrm>
            <a:off x="834500" y="309000"/>
            <a:ext cx="7293600" cy="5694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500">
                <a:solidFill>
                  <a:srgbClr val="FF0000"/>
                </a:solidFill>
                <a:highlight>
                  <a:srgbClr val="FCE5CD"/>
                </a:highlight>
                <a:latin typeface="Lato"/>
                <a:ea typeface="Lato"/>
                <a:cs typeface="Lato"/>
                <a:sym typeface="Lato"/>
              </a:rPr>
              <a:t>Casting : Auto widening and explicit narrowing</a:t>
            </a:r>
            <a:endParaRPr b="1" sz="100">
              <a:solidFill>
                <a:srgbClr val="2D3748"/>
              </a:solidFill>
              <a:highlight>
                <a:srgbClr val="FFFFFF"/>
              </a:highlight>
              <a:latin typeface="Roboto"/>
              <a:ea typeface="Roboto"/>
              <a:cs typeface="Roboto"/>
              <a:sym typeface="Roboto"/>
            </a:endParaRPr>
          </a:p>
        </p:txBody>
      </p:sp>
      <p:sp>
        <p:nvSpPr>
          <p:cNvPr id="576" name="Google Shape;576;p7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77" name="Google Shape;577;p76"/>
          <p:cNvSpPr txBox="1"/>
          <p:nvPr/>
        </p:nvSpPr>
        <p:spPr>
          <a:xfrm>
            <a:off x="711000" y="1120650"/>
            <a:ext cx="666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92A3D"/>
                </a:solidFill>
                <a:highlight>
                  <a:srgbClr val="FFFFFF"/>
                </a:highlight>
                <a:latin typeface="Roboto"/>
                <a:ea typeface="Roboto"/>
                <a:cs typeface="Roboto"/>
                <a:sym typeface="Roboto"/>
              </a:rPr>
              <a:t>The data is implicitly casted from small sized primitive type to big sized primitive type. This is called </a:t>
            </a:r>
            <a:r>
              <a:rPr b="1" lang="en" sz="1500">
                <a:solidFill>
                  <a:srgbClr val="192A3D"/>
                </a:solidFill>
                <a:highlight>
                  <a:srgbClr val="FFFFFF"/>
                </a:highlight>
                <a:latin typeface="Roboto"/>
                <a:ea typeface="Roboto"/>
                <a:cs typeface="Roboto"/>
                <a:sym typeface="Roboto"/>
              </a:rPr>
              <a:t>auto-widening</a:t>
            </a:r>
            <a:endParaRPr b="1" sz="1700"/>
          </a:p>
        </p:txBody>
      </p:sp>
      <p:sp>
        <p:nvSpPr>
          <p:cNvPr id="578" name="Google Shape;578;p76"/>
          <p:cNvSpPr txBox="1"/>
          <p:nvPr/>
        </p:nvSpPr>
        <p:spPr>
          <a:xfrm>
            <a:off x="711000" y="1917000"/>
            <a:ext cx="729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92A3D"/>
                </a:solidFill>
                <a:highlight>
                  <a:srgbClr val="FFFFFF"/>
                </a:highlight>
                <a:latin typeface="Roboto"/>
                <a:ea typeface="Roboto"/>
                <a:cs typeface="Roboto"/>
                <a:sym typeface="Roboto"/>
              </a:rPr>
              <a:t>The data is automatically casted from byte to short, short to int, int to long, long to float and float to double.</a:t>
            </a:r>
            <a:endParaRPr sz="1700"/>
          </a:p>
        </p:txBody>
      </p:sp>
      <p:sp>
        <p:nvSpPr>
          <p:cNvPr id="579" name="Google Shape;579;p76"/>
          <p:cNvSpPr txBox="1"/>
          <p:nvPr/>
        </p:nvSpPr>
        <p:spPr>
          <a:xfrm>
            <a:off x="671475" y="2504350"/>
            <a:ext cx="801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92A3D"/>
                </a:solidFill>
                <a:highlight>
                  <a:srgbClr val="FFFFFF"/>
                </a:highlight>
                <a:latin typeface="Roboto"/>
                <a:ea typeface="Roboto"/>
                <a:cs typeface="Roboto"/>
                <a:sym typeface="Roboto"/>
              </a:rPr>
              <a:t>explicitly convert the data from double to float, float to long, long to int, int to short and short to byte This is called </a:t>
            </a:r>
            <a:r>
              <a:rPr b="1" lang="en" sz="1500">
                <a:solidFill>
                  <a:srgbClr val="192A3D"/>
                </a:solidFill>
                <a:highlight>
                  <a:srgbClr val="FFFFFF"/>
                </a:highlight>
                <a:latin typeface="Roboto"/>
                <a:ea typeface="Roboto"/>
                <a:cs typeface="Roboto"/>
                <a:sym typeface="Roboto"/>
              </a:rPr>
              <a:t>explicit narrowing.</a:t>
            </a:r>
            <a:endParaRPr b="1" sz="1700"/>
          </a:p>
        </p:txBody>
      </p:sp>
      <p:pic>
        <p:nvPicPr>
          <p:cNvPr id="580" name="Google Shape;580;p76"/>
          <p:cNvPicPr preferRelativeResize="0"/>
          <p:nvPr/>
        </p:nvPicPr>
        <p:blipFill>
          <a:blip r:embed="rId4">
            <a:alphaModFix/>
          </a:blip>
          <a:stretch>
            <a:fillRect/>
          </a:stretch>
        </p:blipFill>
        <p:spPr>
          <a:xfrm>
            <a:off x="1022050" y="3009500"/>
            <a:ext cx="6043300" cy="1791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86" name="Google Shape;586;p77"/>
          <p:cNvSpPr txBox="1"/>
          <p:nvPr/>
        </p:nvSpPr>
        <p:spPr>
          <a:xfrm>
            <a:off x="834500" y="309000"/>
            <a:ext cx="7293600" cy="5694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2500">
                <a:solidFill>
                  <a:srgbClr val="FF0000"/>
                </a:solidFill>
                <a:highlight>
                  <a:srgbClr val="FCE5CD"/>
                </a:highlight>
                <a:latin typeface="Lato"/>
                <a:ea typeface="Lato"/>
                <a:cs typeface="Lato"/>
                <a:sym typeface="Lato"/>
              </a:rPr>
              <a:t>Casting : Auto widening and explicit narrowing</a:t>
            </a:r>
            <a:endParaRPr b="1" sz="100">
              <a:solidFill>
                <a:srgbClr val="2D3748"/>
              </a:solidFill>
              <a:highlight>
                <a:srgbClr val="FFFFFF"/>
              </a:highlight>
              <a:latin typeface="Roboto"/>
              <a:ea typeface="Roboto"/>
              <a:cs typeface="Roboto"/>
              <a:sym typeface="Roboto"/>
            </a:endParaRPr>
          </a:p>
        </p:txBody>
      </p:sp>
      <p:sp>
        <p:nvSpPr>
          <p:cNvPr id="587" name="Google Shape;587;p7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588" name="Google Shape;588;p77"/>
          <p:cNvPicPr preferRelativeResize="0"/>
          <p:nvPr/>
        </p:nvPicPr>
        <p:blipFill rotWithShape="1">
          <a:blip r:embed="rId4">
            <a:alphaModFix/>
          </a:blip>
          <a:srcRect b="14824" l="0" r="0" t="17853"/>
          <a:stretch/>
        </p:blipFill>
        <p:spPr>
          <a:xfrm>
            <a:off x="1238625" y="1402200"/>
            <a:ext cx="7040525" cy="26168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594" name="Google Shape;594;p78"/>
          <p:cNvSpPr txBox="1"/>
          <p:nvPr/>
        </p:nvSpPr>
        <p:spPr>
          <a:xfrm>
            <a:off x="834500" y="309000"/>
            <a:ext cx="7293600" cy="19857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Clr>
                <a:schemeClr val="dk1"/>
              </a:buClr>
              <a:buSzPts val="1100"/>
              <a:buFont typeface="Arial"/>
              <a:buNone/>
            </a:pPr>
            <a:r>
              <a:rPr b="1" lang="en" sz="3900">
                <a:solidFill>
                  <a:srgbClr val="FF0000"/>
                </a:solidFill>
                <a:highlight>
                  <a:srgbClr val="FCE5CD"/>
                </a:highlight>
                <a:latin typeface="Lato"/>
                <a:ea typeface="Lato"/>
                <a:cs typeface="Lato"/>
                <a:sym typeface="Lato"/>
              </a:rPr>
              <a:t>Constants</a:t>
            </a:r>
            <a:endParaRPr b="1" sz="3900">
              <a:solidFill>
                <a:srgbClr val="FF0000"/>
              </a:solidFill>
              <a:highlight>
                <a:srgbClr val="FCE5CD"/>
              </a:highlight>
              <a:latin typeface="Lato"/>
              <a:ea typeface="Lato"/>
              <a:cs typeface="Lato"/>
              <a:sym typeface="Lato"/>
            </a:endParaRPr>
          </a:p>
          <a:p>
            <a:pPr indent="0" lvl="0" marL="457200" rtl="0" algn="ctr">
              <a:spcBef>
                <a:spcPts val="0"/>
              </a:spcBef>
              <a:spcAft>
                <a:spcPts val="0"/>
              </a:spcAft>
              <a:buClr>
                <a:schemeClr val="dk1"/>
              </a:buClr>
              <a:buSzPts val="1100"/>
              <a:buFont typeface="Arial"/>
              <a:buNone/>
            </a:pPr>
            <a:r>
              <a:t/>
            </a:r>
            <a:endParaRPr b="1" sz="3900">
              <a:solidFill>
                <a:srgbClr val="FF0000"/>
              </a:solidFill>
              <a:highlight>
                <a:srgbClr val="FCE5CD"/>
              </a:highlight>
              <a:latin typeface="Lato"/>
              <a:ea typeface="Lato"/>
              <a:cs typeface="Lato"/>
              <a:sym typeface="Lato"/>
            </a:endParaRPr>
          </a:p>
          <a:p>
            <a:pPr indent="0" lvl="0" marL="457200" rtl="0" algn="ctr">
              <a:spcBef>
                <a:spcPts val="0"/>
              </a:spcBef>
              <a:spcAft>
                <a:spcPts val="0"/>
              </a:spcAft>
              <a:buNone/>
            </a:pPr>
            <a:r>
              <a:t/>
            </a:r>
            <a:endParaRPr b="1" sz="3900">
              <a:solidFill>
                <a:srgbClr val="FF0000"/>
              </a:solidFill>
              <a:highlight>
                <a:srgbClr val="FCE5CD"/>
              </a:highlight>
              <a:latin typeface="Lato"/>
              <a:ea typeface="Lato"/>
              <a:cs typeface="Lato"/>
              <a:sym typeface="Lato"/>
            </a:endParaRPr>
          </a:p>
        </p:txBody>
      </p:sp>
      <p:sp>
        <p:nvSpPr>
          <p:cNvPr id="595" name="Google Shape;595;p7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596" name="Google Shape;596;p78"/>
          <p:cNvSpPr txBox="1"/>
          <p:nvPr/>
        </p:nvSpPr>
        <p:spPr>
          <a:xfrm>
            <a:off x="711000" y="1120650"/>
            <a:ext cx="666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92A3D"/>
                </a:solidFill>
                <a:highlight>
                  <a:srgbClr val="FFFFFF"/>
                </a:highlight>
                <a:latin typeface="Roboto"/>
                <a:ea typeface="Roboto"/>
                <a:cs typeface="Roboto"/>
                <a:sym typeface="Roboto"/>
              </a:rPr>
              <a:t>A constant is a variable whose value cannot change once it has been assigned</a:t>
            </a:r>
            <a:endParaRPr b="1" sz="1700"/>
          </a:p>
        </p:txBody>
      </p:sp>
      <p:sp>
        <p:nvSpPr>
          <p:cNvPr id="597" name="Google Shape;597;p78"/>
          <p:cNvSpPr txBox="1"/>
          <p:nvPr/>
        </p:nvSpPr>
        <p:spPr>
          <a:xfrm>
            <a:off x="711000" y="1917000"/>
            <a:ext cx="729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92A3D"/>
                </a:solidFill>
                <a:highlight>
                  <a:srgbClr val="FFFFFF"/>
                </a:highlight>
                <a:latin typeface="Roboto"/>
                <a:ea typeface="Roboto"/>
                <a:cs typeface="Roboto"/>
                <a:sym typeface="Roboto"/>
              </a:rPr>
              <a:t>final float pi = 3.14f;</a:t>
            </a:r>
            <a:endParaRPr sz="17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7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03" name="Google Shape;603;p79"/>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Keywords</a:t>
            </a:r>
            <a:endParaRPr b="1" sz="3900">
              <a:solidFill>
                <a:srgbClr val="FF0000"/>
              </a:solidFill>
              <a:highlight>
                <a:srgbClr val="FCE5CD"/>
              </a:highlight>
              <a:latin typeface="Lato"/>
              <a:ea typeface="Lato"/>
              <a:cs typeface="Lato"/>
              <a:sym typeface="Lato"/>
            </a:endParaRPr>
          </a:p>
        </p:txBody>
      </p:sp>
      <p:sp>
        <p:nvSpPr>
          <p:cNvPr id="604" name="Google Shape;604;p7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05" name="Google Shape;605;p79"/>
          <p:cNvSpPr txBox="1"/>
          <p:nvPr/>
        </p:nvSpPr>
        <p:spPr>
          <a:xfrm>
            <a:off x="711000" y="1120650"/>
            <a:ext cx="66654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solidFill>
                  <a:srgbClr val="192A3D"/>
                </a:solidFill>
                <a:highlight>
                  <a:srgbClr val="FFFFFF"/>
                </a:highlight>
                <a:latin typeface="Roboto"/>
                <a:ea typeface="Roboto"/>
                <a:cs typeface="Roboto"/>
                <a:sym typeface="Roboto"/>
              </a:rPr>
              <a:t>keywords are also known as reserved words.</a:t>
            </a:r>
            <a:endParaRPr sz="2300">
              <a:solidFill>
                <a:srgbClr val="192A3D"/>
              </a:solidFill>
              <a:highlight>
                <a:srgbClr val="FFFFFF"/>
              </a:highlight>
              <a:latin typeface="Roboto"/>
              <a:ea typeface="Roboto"/>
              <a:cs typeface="Roboto"/>
              <a:sym typeface="Roboto"/>
            </a:endParaRPr>
          </a:p>
        </p:txBody>
      </p:sp>
      <p:pic>
        <p:nvPicPr>
          <p:cNvPr id="606" name="Google Shape;606;p79"/>
          <p:cNvPicPr preferRelativeResize="0"/>
          <p:nvPr/>
        </p:nvPicPr>
        <p:blipFill>
          <a:blip r:embed="rId4">
            <a:alphaModFix/>
          </a:blip>
          <a:stretch>
            <a:fillRect/>
          </a:stretch>
        </p:blipFill>
        <p:spPr>
          <a:xfrm>
            <a:off x="1186538" y="1545225"/>
            <a:ext cx="6589536" cy="3179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12" name="Google Shape;612;p80"/>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Operators in Java</a:t>
            </a:r>
            <a:endParaRPr b="1" sz="3900">
              <a:solidFill>
                <a:srgbClr val="FF0000"/>
              </a:solidFill>
              <a:highlight>
                <a:srgbClr val="FCE5CD"/>
              </a:highlight>
              <a:latin typeface="Lato"/>
              <a:ea typeface="Lato"/>
              <a:cs typeface="Lato"/>
              <a:sym typeface="Lato"/>
            </a:endParaRPr>
          </a:p>
        </p:txBody>
      </p:sp>
      <p:sp>
        <p:nvSpPr>
          <p:cNvPr id="613" name="Google Shape;613;p8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14" name="Google Shape;614;p80"/>
          <p:cNvSpPr txBox="1"/>
          <p:nvPr/>
        </p:nvSpPr>
        <p:spPr>
          <a:xfrm>
            <a:off x="711000" y="1120650"/>
            <a:ext cx="6665400" cy="3370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Unary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Arithmetic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Shift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Relational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Bitwise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Logical Operator,</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Ternary Operator and</a:t>
            </a:r>
            <a:endParaRPr sz="2300">
              <a:solidFill>
                <a:srgbClr val="192A3D"/>
              </a:solidFill>
              <a:highlight>
                <a:srgbClr val="FFFFFF"/>
              </a:highlight>
              <a:latin typeface="Roboto"/>
              <a:ea typeface="Roboto"/>
              <a:cs typeface="Roboto"/>
              <a:sym typeface="Roboto"/>
            </a:endParaRPr>
          </a:p>
          <a:p>
            <a:pPr indent="-374650" lvl="0" marL="457200" rtl="0" algn="l">
              <a:spcBef>
                <a:spcPts val="0"/>
              </a:spcBef>
              <a:spcAft>
                <a:spcPts val="0"/>
              </a:spcAft>
              <a:buClr>
                <a:srgbClr val="192A3D"/>
              </a:buClr>
              <a:buSzPts val="2300"/>
              <a:buFont typeface="Roboto"/>
              <a:buChar char="●"/>
            </a:pPr>
            <a:r>
              <a:rPr lang="en" sz="2300">
                <a:solidFill>
                  <a:srgbClr val="192A3D"/>
                </a:solidFill>
                <a:highlight>
                  <a:srgbClr val="FFFFFF"/>
                </a:highlight>
                <a:latin typeface="Roboto"/>
                <a:ea typeface="Roboto"/>
                <a:cs typeface="Roboto"/>
                <a:sym typeface="Roboto"/>
              </a:rPr>
              <a:t>Assignment Operator.</a:t>
            </a:r>
            <a:endParaRPr sz="2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300">
              <a:solidFill>
                <a:srgbClr val="192A3D"/>
              </a:solidFill>
              <a:highlight>
                <a:srgbClr val="FFFFFF"/>
              </a:highlight>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8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20" name="Google Shape;620;p81"/>
          <p:cNvSpPr txBox="1"/>
          <p:nvPr/>
        </p:nvSpPr>
        <p:spPr>
          <a:xfrm>
            <a:off x="5203975" y="1765450"/>
            <a:ext cx="3546300" cy="13854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Operator Precedence</a:t>
            </a:r>
            <a:endParaRPr b="1" sz="3900">
              <a:solidFill>
                <a:srgbClr val="FF0000"/>
              </a:solidFill>
              <a:highlight>
                <a:srgbClr val="FCE5CD"/>
              </a:highlight>
              <a:latin typeface="Lato"/>
              <a:ea typeface="Lato"/>
              <a:cs typeface="Lato"/>
              <a:sym typeface="Lato"/>
            </a:endParaRPr>
          </a:p>
        </p:txBody>
      </p:sp>
      <p:sp>
        <p:nvSpPr>
          <p:cNvPr id="621" name="Google Shape;621;p8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622" name="Google Shape;622;p81"/>
          <p:cNvPicPr preferRelativeResize="0"/>
          <p:nvPr/>
        </p:nvPicPr>
        <p:blipFill>
          <a:blip r:embed="rId4">
            <a:alphaModFix/>
          </a:blip>
          <a:stretch>
            <a:fillRect/>
          </a:stretch>
        </p:blipFill>
        <p:spPr>
          <a:xfrm>
            <a:off x="328726" y="58463"/>
            <a:ext cx="5388425" cy="4635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3">
            <a:alphaModFix/>
          </a:blip>
          <a:srcRect b="54001" l="0" r="0" t="0"/>
          <a:stretch/>
        </p:blipFill>
        <p:spPr>
          <a:xfrm>
            <a:off x="1459600" y="1271325"/>
            <a:ext cx="6950050" cy="2397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28" name="Google Shape;628;p82"/>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Math Class</a:t>
            </a:r>
            <a:endParaRPr b="1" sz="3900">
              <a:solidFill>
                <a:srgbClr val="FF0000"/>
              </a:solidFill>
              <a:highlight>
                <a:srgbClr val="FCE5CD"/>
              </a:highlight>
              <a:latin typeface="Lato"/>
              <a:ea typeface="Lato"/>
              <a:cs typeface="Lato"/>
              <a:sym typeface="Lato"/>
            </a:endParaRPr>
          </a:p>
        </p:txBody>
      </p:sp>
      <p:sp>
        <p:nvSpPr>
          <p:cNvPr id="629" name="Google Shape;629;p82"/>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30" name="Google Shape;630;p82"/>
          <p:cNvSpPr txBox="1"/>
          <p:nvPr/>
        </p:nvSpPr>
        <p:spPr>
          <a:xfrm>
            <a:off x="711000" y="1120650"/>
            <a:ext cx="6665400" cy="3786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Math is an important class in Java that is extensively used and has a lot of interesting functions. </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To import - import java.lang.Math;</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Some functions include:</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Max</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int a = 10;</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00"/>
                </a:highlight>
                <a:latin typeface="Roboto"/>
                <a:ea typeface="Roboto"/>
                <a:cs typeface="Roboto"/>
                <a:sym typeface="Roboto"/>
              </a:rPr>
              <a:t>int b = 20;</a:t>
            </a:r>
            <a:endParaRPr sz="1300">
              <a:solidFill>
                <a:srgbClr val="192A3D"/>
              </a:solidFill>
              <a:highlight>
                <a:srgbClr val="FFFF00"/>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Math.max(a, b);</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Min</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int a = 10;</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int b = 20;</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Math.min(a,b);</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Random</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300">
                <a:solidFill>
                  <a:srgbClr val="192A3D"/>
                </a:solidFill>
                <a:highlight>
                  <a:srgbClr val="FFFFFF"/>
                </a:highlight>
                <a:latin typeface="Roboto"/>
                <a:ea typeface="Roboto"/>
                <a:cs typeface="Roboto"/>
                <a:sym typeface="Roboto"/>
              </a:rPr>
              <a:t>int randomNumber = (int)(Math.random()*100);</a:t>
            </a:r>
            <a:endParaRPr sz="13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36" name="Google Shape;636;p83"/>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Taking Input</a:t>
            </a:r>
            <a:endParaRPr b="1" sz="3900">
              <a:solidFill>
                <a:srgbClr val="FF0000"/>
              </a:solidFill>
              <a:highlight>
                <a:srgbClr val="FCE5CD"/>
              </a:highlight>
              <a:latin typeface="Lato"/>
              <a:ea typeface="Lato"/>
              <a:cs typeface="Lato"/>
              <a:sym typeface="Lato"/>
            </a:endParaRPr>
          </a:p>
        </p:txBody>
      </p:sp>
      <p:sp>
        <p:nvSpPr>
          <p:cNvPr id="637" name="Google Shape;637;p8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38" name="Google Shape;638;p83"/>
          <p:cNvSpPr txBox="1"/>
          <p:nvPr/>
        </p:nvSpPr>
        <p:spPr>
          <a:xfrm>
            <a:off x="711000" y="1120650"/>
            <a:ext cx="6665400" cy="340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We take input using the </a:t>
            </a:r>
            <a:r>
              <a:rPr b="1" lang="en" sz="1900">
                <a:solidFill>
                  <a:srgbClr val="192A3D"/>
                </a:solidFill>
                <a:highlight>
                  <a:srgbClr val="FFFFFF"/>
                </a:highlight>
                <a:latin typeface="Roboto"/>
                <a:ea typeface="Roboto"/>
                <a:cs typeface="Roboto"/>
                <a:sym typeface="Roboto"/>
              </a:rPr>
              <a:t>Scanner class </a:t>
            </a:r>
            <a:r>
              <a:rPr lang="en" sz="1900">
                <a:solidFill>
                  <a:srgbClr val="192A3D"/>
                </a:solidFill>
                <a:highlight>
                  <a:srgbClr val="FFFFFF"/>
                </a:highlight>
                <a:latin typeface="Roboto"/>
                <a:ea typeface="Roboto"/>
                <a:cs typeface="Roboto"/>
                <a:sym typeface="Roboto"/>
              </a:rPr>
              <a:t>and input various types of data using it. </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To import the Scanner class - import java.util.Scanner;</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Example :</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Scanner sc = new Scanner(System.in);</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int n = sc.nextInt();</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float a = sc.nextFloat();</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String name = sc.next();</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900">
                <a:solidFill>
                  <a:srgbClr val="192A3D"/>
                </a:solidFill>
                <a:highlight>
                  <a:srgbClr val="FFFFFF"/>
                </a:highlight>
                <a:latin typeface="Roboto"/>
                <a:ea typeface="Roboto"/>
                <a:cs typeface="Roboto"/>
                <a:sym typeface="Roboto"/>
              </a:rPr>
              <a:t>String line = sc.nextLine();</a:t>
            </a:r>
            <a:endParaRPr sz="19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9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8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44" name="Google Shape;644;p84"/>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Conditional Statements ifelse</a:t>
            </a:r>
            <a:endParaRPr b="1" sz="3900">
              <a:solidFill>
                <a:srgbClr val="FF0000"/>
              </a:solidFill>
              <a:highlight>
                <a:srgbClr val="FCE5CD"/>
              </a:highlight>
              <a:latin typeface="Lato"/>
              <a:ea typeface="Lato"/>
              <a:cs typeface="Lato"/>
              <a:sym typeface="Lato"/>
            </a:endParaRPr>
          </a:p>
        </p:txBody>
      </p:sp>
      <p:sp>
        <p:nvSpPr>
          <p:cNvPr id="645" name="Google Shape;645;p8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46" name="Google Shape;646;p84"/>
          <p:cNvSpPr txBox="1"/>
          <p:nvPr/>
        </p:nvSpPr>
        <p:spPr>
          <a:xfrm>
            <a:off x="711000" y="1120650"/>
            <a:ext cx="6665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if(boolean)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//Code</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else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//Code</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5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52" name="Google Shape;652;p85"/>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Conditional Statements ifelse</a:t>
            </a:r>
            <a:endParaRPr b="1" sz="3900">
              <a:solidFill>
                <a:srgbClr val="FF0000"/>
              </a:solidFill>
              <a:highlight>
                <a:srgbClr val="FCE5CD"/>
              </a:highlight>
              <a:latin typeface="Lato"/>
              <a:ea typeface="Lato"/>
              <a:cs typeface="Lato"/>
              <a:sym typeface="Lato"/>
            </a:endParaRPr>
          </a:p>
        </p:txBody>
      </p:sp>
      <p:sp>
        <p:nvSpPr>
          <p:cNvPr id="653" name="Google Shape;653;p8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54" name="Google Shape;654;p85"/>
          <p:cNvSpPr txBox="1"/>
          <p:nvPr/>
        </p:nvSpPr>
        <p:spPr>
          <a:xfrm>
            <a:off x="711000" y="1120650"/>
            <a:ext cx="6665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int age = 30;</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if(age &gt; 18)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System.out.println("This is an adult");</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else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System.out.println("This is not an adult");</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5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60" name="Google Shape;660;p86"/>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Coding Exercise</a:t>
            </a:r>
            <a:endParaRPr b="1" sz="3900">
              <a:solidFill>
                <a:srgbClr val="FF0000"/>
              </a:solidFill>
              <a:highlight>
                <a:srgbClr val="FCE5CD"/>
              </a:highlight>
              <a:latin typeface="Lato"/>
              <a:ea typeface="Lato"/>
              <a:cs typeface="Lato"/>
              <a:sym typeface="Lato"/>
            </a:endParaRPr>
          </a:p>
        </p:txBody>
      </p:sp>
      <p:sp>
        <p:nvSpPr>
          <p:cNvPr id="661" name="Google Shape;661;p8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62" name="Google Shape;662;p86"/>
          <p:cNvSpPr txBox="1"/>
          <p:nvPr/>
        </p:nvSpPr>
        <p:spPr>
          <a:xfrm>
            <a:off x="711000" y="1120650"/>
            <a:ext cx="6665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Coding exercise#</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Given a number x, you should check whether it is even or odd.</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If it is even, then store "even" in answer.</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If it is odd, then store "odd" in answer.</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5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8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68" name="Google Shape;668;p87"/>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Coding Exercise</a:t>
            </a:r>
            <a:endParaRPr b="1" sz="3900">
              <a:solidFill>
                <a:srgbClr val="FF0000"/>
              </a:solidFill>
              <a:highlight>
                <a:srgbClr val="FCE5CD"/>
              </a:highlight>
              <a:latin typeface="Lato"/>
              <a:ea typeface="Lato"/>
              <a:cs typeface="Lato"/>
              <a:sym typeface="Lato"/>
            </a:endParaRPr>
          </a:p>
        </p:txBody>
      </p:sp>
      <p:sp>
        <p:nvSpPr>
          <p:cNvPr id="669" name="Google Shape;669;p8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70" name="Google Shape;670;p87"/>
          <p:cNvSpPr txBox="1"/>
          <p:nvPr/>
        </p:nvSpPr>
        <p:spPr>
          <a:xfrm>
            <a:off x="711000" y="1120650"/>
            <a:ext cx="6665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String answer;</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if (x % 2 == 0)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answer = "even";</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 else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answer = "odd";</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500">
                <a:solidFill>
                  <a:srgbClr val="192A3D"/>
                </a:solidFill>
                <a:highlight>
                  <a:srgbClr val="FFFFFF"/>
                </a:highlight>
                <a:latin typeface="Roboto"/>
                <a:ea typeface="Roboto"/>
                <a:cs typeface="Roboto"/>
                <a:sym typeface="Roboto"/>
              </a:rPr>
              <a:t>        return answer;</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5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8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76" name="Google Shape;676;p88"/>
          <p:cNvSpPr txBox="1"/>
          <p:nvPr/>
        </p:nvSpPr>
        <p:spPr>
          <a:xfrm>
            <a:off x="834500" y="309000"/>
            <a:ext cx="7293600" cy="13854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Conditional Statements Switch</a:t>
            </a:r>
            <a:endParaRPr b="1" sz="3900">
              <a:solidFill>
                <a:srgbClr val="FF0000"/>
              </a:solidFill>
              <a:highlight>
                <a:srgbClr val="FCE5CD"/>
              </a:highlight>
              <a:latin typeface="Lato"/>
              <a:ea typeface="Lato"/>
              <a:cs typeface="Lato"/>
              <a:sym typeface="Lato"/>
            </a:endParaRPr>
          </a:p>
        </p:txBody>
      </p:sp>
      <p:sp>
        <p:nvSpPr>
          <p:cNvPr id="677" name="Google Shape;677;p8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78" name="Google Shape;678;p88"/>
          <p:cNvSpPr txBox="1"/>
          <p:nvPr/>
        </p:nvSpPr>
        <p:spPr>
          <a:xfrm>
            <a:off x="711000" y="1120650"/>
            <a:ext cx="6665400" cy="374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switch(expression)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case x:</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 code block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break;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case y:</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 code block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break;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default: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 code block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84" name="Google Shape;684;p89"/>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While Loop</a:t>
            </a:r>
            <a:endParaRPr b="1" sz="3600">
              <a:solidFill>
                <a:srgbClr val="FF0000"/>
              </a:solidFill>
              <a:highlight>
                <a:srgbClr val="FCE5CD"/>
              </a:highlight>
              <a:latin typeface="Lato"/>
              <a:ea typeface="Lato"/>
              <a:cs typeface="Lato"/>
              <a:sym typeface="Lato"/>
            </a:endParaRPr>
          </a:p>
        </p:txBody>
      </p:sp>
      <p:sp>
        <p:nvSpPr>
          <p:cNvPr id="685" name="Google Shape;685;p8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86" name="Google Shape;686;p89"/>
          <p:cNvSpPr txBox="1"/>
          <p:nvPr/>
        </p:nvSpPr>
        <p:spPr>
          <a:xfrm>
            <a:off x="711000" y="1120650"/>
            <a:ext cx="6665400" cy="212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int i = 0;</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while (i &lt; 5)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System.out.println(i);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9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92" name="Google Shape;692;p90"/>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Do </a:t>
            </a:r>
            <a:r>
              <a:rPr b="1" lang="en" sz="3600">
                <a:solidFill>
                  <a:srgbClr val="FF0000"/>
                </a:solidFill>
                <a:highlight>
                  <a:srgbClr val="FCE5CD"/>
                </a:highlight>
                <a:latin typeface="Lato"/>
                <a:ea typeface="Lato"/>
                <a:cs typeface="Lato"/>
                <a:sym typeface="Lato"/>
              </a:rPr>
              <a:t>While Loop</a:t>
            </a:r>
            <a:endParaRPr b="1" sz="3600">
              <a:solidFill>
                <a:srgbClr val="FF0000"/>
              </a:solidFill>
              <a:highlight>
                <a:srgbClr val="FCE5CD"/>
              </a:highlight>
              <a:latin typeface="Lato"/>
              <a:ea typeface="Lato"/>
              <a:cs typeface="Lato"/>
              <a:sym typeface="Lato"/>
            </a:endParaRPr>
          </a:p>
        </p:txBody>
      </p:sp>
      <p:sp>
        <p:nvSpPr>
          <p:cNvPr id="693" name="Google Shape;693;p9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694" name="Google Shape;694;p90"/>
          <p:cNvSpPr txBox="1"/>
          <p:nvPr/>
        </p:nvSpPr>
        <p:spPr>
          <a:xfrm>
            <a:off x="711000" y="1120650"/>
            <a:ext cx="6665400" cy="357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100">
                <a:solidFill>
                  <a:srgbClr val="192A3D"/>
                </a:solidFill>
                <a:highlight>
                  <a:srgbClr val="FFFFFF"/>
                </a:highlight>
                <a:latin typeface="Roboto"/>
                <a:ea typeface="Roboto"/>
                <a:cs typeface="Roboto"/>
                <a:sym typeface="Roboto"/>
              </a:rPr>
              <a:t> </a:t>
            </a:r>
            <a:r>
              <a:rPr lang="en" sz="2100">
                <a:solidFill>
                  <a:srgbClr val="192A3D"/>
                </a:solidFill>
                <a:highlight>
                  <a:srgbClr val="FFFF00"/>
                </a:highlight>
                <a:latin typeface="Roboto"/>
                <a:ea typeface="Roboto"/>
                <a:cs typeface="Roboto"/>
                <a:sym typeface="Roboto"/>
              </a:rPr>
              <a:t>do-while loop is used to iterate a part of the program repeatedly, until the specified condition is true. </a:t>
            </a:r>
            <a:br>
              <a:rPr lang="en" sz="2100">
                <a:solidFill>
                  <a:srgbClr val="192A3D"/>
                </a:solidFill>
                <a:highlight>
                  <a:srgbClr val="FFFF00"/>
                </a:highlight>
                <a:latin typeface="Roboto"/>
                <a:ea typeface="Roboto"/>
                <a:cs typeface="Roboto"/>
                <a:sym typeface="Roboto"/>
              </a:rPr>
            </a:br>
            <a:br>
              <a:rPr lang="en" sz="2100">
                <a:solidFill>
                  <a:srgbClr val="192A3D"/>
                </a:solidFill>
                <a:highlight>
                  <a:srgbClr val="FFFFFF"/>
                </a:highlight>
                <a:latin typeface="Roboto"/>
                <a:ea typeface="Roboto"/>
                <a:cs typeface="Roboto"/>
                <a:sym typeface="Roboto"/>
              </a:rPr>
            </a:br>
            <a:r>
              <a:rPr lang="en" sz="1200">
                <a:solidFill>
                  <a:srgbClr val="333333"/>
                </a:solidFill>
                <a:highlight>
                  <a:srgbClr val="FFFF00"/>
                </a:highlight>
                <a:latin typeface="Roboto"/>
                <a:ea typeface="Roboto"/>
                <a:cs typeface="Roboto"/>
                <a:sym typeface="Roboto"/>
              </a:rPr>
              <a:t>do-while loop is called an </a:t>
            </a:r>
            <a:r>
              <a:rPr b="1" lang="en" sz="1200">
                <a:solidFill>
                  <a:srgbClr val="333333"/>
                </a:solidFill>
                <a:highlight>
                  <a:srgbClr val="FFFF00"/>
                </a:highlight>
                <a:latin typeface="Roboto"/>
                <a:ea typeface="Roboto"/>
                <a:cs typeface="Roboto"/>
                <a:sym typeface="Roboto"/>
              </a:rPr>
              <a:t>exit control loop</a:t>
            </a:r>
            <a:r>
              <a:rPr lang="en" sz="1200">
                <a:solidFill>
                  <a:srgbClr val="333333"/>
                </a:solidFill>
                <a:highlight>
                  <a:srgbClr val="FFFF00"/>
                </a:highlight>
                <a:latin typeface="Roboto"/>
                <a:ea typeface="Roboto"/>
                <a:cs typeface="Roboto"/>
                <a:sym typeface="Roboto"/>
              </a:rPr>
              <a:t>.</a:t>
            </a:r>
            <a:endParaRPr sz="1200">
              <a:solidFill>
                <a:srgbClr val="333333"/>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200">
                <a:solidFill>
                  <a:srgbClr val="333333"/>
                </a:solidFill>
                <a:highlight>
                  <a:srgbClr val="FFFFFF"/>
                </a:highlight>
                <a:latin typeface="Roboto"/>
                <a:ea typeface="Roboto"/>
                <a:cs typeface="Roboto"/>
                <a:sym typeface="Roboto"/>
              </a:rPr>
              <a:t>do{    </a:t>
            </a:r>
            <a:endParaRPr sz="2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200">
                <a:solidFill>
                  <a:srgbClr val="333333"/>
                </a:solidFill>
                <a:highlight>
                  <a:srgbClr val="FFFFFF"/>
                </a:highlight>
                <a:latin typeface="Roboto"/>
                <a:ea typeface="Roboto"/>
                <a:cs typeface="Roboto"/>
                <a:sym typeface="Roboto"/>
              </a:rPr>
              <a:t>//code to be executed / loop body  </a:t>
            </a:r>
            <a:endParaRPr sz="2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200">
                <a:solidFill>
                  <a:srgbClr val="333333"/>
                </a:solidFill>
                <a:highlight>
                  <a:srgbClr val="FFFFFF"/>
                </a:highlight>
                <a:latin typeface="Roboto"/>
                <a:ea typeface="Roboto"/>
                <a:cs typeface="Roboto"/>
                <a:sym typeface="Roboto"/>
              </a:rPr>
              <a:t>//update statement   </a:t>
            </a:r>
            <a:endParaRPr sz="2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200">
                <a:solidFill>
                  <a:srgbClr val="333333"/>
                </a:solidFill>
                <a:highlight>
                  <a:srgbClr val="FFFFFF"/>
                </a:highlight>
                <a:latin typeface="Roboto"/>
                <a:ea typeface="Roboto"/>
                <a:cs typeface="Roboto"/>
                <a:sym typeface="Roboto"/>
              </a:rPr>
              <a:t>}while (condition);   </a:t>
            </a:r>
            <a:endParaRPr sz="22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91"/>
          <p:cNvPicPr preferRelativeResize="0"/>
          <p:nvPr/>
        </p:nvPicPr>
        <p:blipFill>
          <a:blip r:embed="rId3">
            <a:alphaModFix/>
          </a:blip>
          <a:stretch>
            <a:fillRect/>
          </a:stretch>
        </p:blipFill>
        <p:spPr>
          <a:xfrm>
            <a:off x="649163" y="113725"/>
            <a:ext cx="7845674" cy="441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3120400" y="3994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https://norvig.com/21-days.html</a:t>
            </a:r>
            <a:endParaRPr/>
          </a:p>
          <a:p>
            <a:pPr indent="0" lvl="0" marL="0" rtl="0" algn="l">
              <a:spcBef>
                <a:spcPts val="0"/>
              </a:spcBef>
              <a:spcAft>
                <a:spcPts val="0"/>
              </a:spcAft>
              <a:buNone/>
            </a:pPr>
            <a:r>
              <a:t/>
            </a:r>
            <a:endParaRPr/>
          </a:p>
        </p:txBody>
      </p:sp>
      <p:pic>
        <p:nvPicPr>
          <p:cNvPr id="103" name="Google Shape;103;p20"/>
          <p:cNvPicPr preferRelativeResize="0"/>
          <p:nvPr/>
        </p:nvPicPr>
        <p:blipFill>
          <a:blip r:embed="rId4">
            <a:alphaModFix/>
          </a:blip>
          <a:stretch>
            <a:fillRect/>
          </a:stretch>
        </p:blipFill>
        <p:spPr>
          <a:xfrm>
            <a:off x="1338663" y="743900"/>
            <a:ext cx="6466683" cy="298705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2"/>
          <p:cNvPicPr preferRelativeResize="0"/>
          <p:nvPr/>
        </p:nvPicPr>
        <p:blipFill rotWithShape="1">
          <a:blip r:embed="rId3">
            <a:alphaModFix/>
          </a:blip>
          <a:srcRect b="21881" l="0" r="0" t="0"/>
          <a:stretch/>
        </p:blipFill>
        <p:spPr>
          <a:xfrm>
            <a:off x="1026350" y="333025"/>
            <a:ext cx="7675100" cy="37472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9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10" name="Google Shape;710;p93"/>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For LOOP</a:t>
            </a:r>
            <a:endParaRPr b="1" sz="3600">
              <a:solidFill>
                <a:srgbClr val="FF0000"/>
              </a:solidFill>
              <a:highlight>
                <a:srgbClr val="FCE5CD"/>
              </a:highlight>
              <a:latin typeface="Lato"/>
              <a:ea typeface="Lato"/>
              <a:cs typeface="Lato"/>
              <a:sym typeface="Lato"/>
            </a:endParaRPr>
          </a:p>
        </p:txBody>
      </p:sp>
      <p:sp>
        <p:nvSpPr>
          <p:cNvPr id="711" name="Google Shape;711;p93"/>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12" name="Google Shape;712;p93"/>
          <p:cNvSpPr txBox="1"/>
          <p:nvPr/>
        </p:nvSpPr>
        <p:spPr>
          <a:xfrm>
            <a:off x="711000" y="1120650"/>
            <a:ext cx="66654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for (int i = 0; i &lt;= 10; i = i + 2)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System.out.println(i);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9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18" name="Google Shape;718;p94"/>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For Each Loop</a:t>
            </a:r>
            <a:endParaRPr b="1" sz="3600">
              <a:solidFill>
                <a:srgbClr val="FF0000"/>
              </a:solidFill>
              <a:highlight>
                <a:srgbClr val="FCE5CD"/>
              </a:highlight>
              <a:latin typeface="Lato"/>
              <a:ea typeface="Lato"/>
              <a:cs typeface="Lato"/>
              <a:sym typeface="Lato"/>
            </a:endParaRPr>
          </a:p>
        </p:txBody>
      </p:sp>
      <p:sp>
        <p:nvSpPr>
          <p:cNvPr id="719" name="Google Shape;719;p94"/>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20" name="Google Shape;720;p94"/>
          <p:cNvSpPr txBox="1"/>
          <p:nvPr/>
        </p:nvSpPr>
        <p:spPr>
          <a:xfrm>
            <a:off x="711000" y="1120650"/>
            <a:ext cx="6665400" cy="180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String[] cars = {"Volvo", "BMW", "Ford", "Mazda"};</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for (String i : cars)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System.out.println(i);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26" name="Google Shape;726;p95"/>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Break &amp; Continue</a:t>
            </a:r>
            <a:endParaRPr b="1" sz="3600">
              <a:solidFill>
                <a:srgbClr val="FF0000"/>
              </a:solidFill>
              <a:highlight>
                <a:srgbClr val="FCE5CD"/>
              </a:highlight>
              <a:latin typeface="Lato"/>
              <a:ea typeface="Lato"/>
              <a:cs typeface="Lato"/>
              <a:sym typeface="Lato"/>
            </a:endParaRPr>
          </a:p>
        </p:txBody>
      </p:sp>
      <p:sp>
        <p:nvSpPr>
          <p:cNvPr id="727" name="Google Shape;727;p9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28" name="Google Shape;728;p95"/>
          <p:cNvSpPr txBox="1"/>
          <p:nvPr/>
        </p:nvSpPr>
        <p:spPr>
          <a:xfrm>
            <a:off x="711000" y="1120650"/>
            <a:ext cx="6665400" cy="2447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for (int i = 0; i &lt; 10; i++)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if (i == 4)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break;</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System.out.println(i);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9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34" name="Google Shape;734;p96"/>
          <p:cNvSpPr txBox="1"/>
          <p:nvPr/>
        </p:nvSpPr>
        <p:spPr>
          <a:xfrm>
            <a:off x="834500" y="309000"/>
            <a:ext cx="7293600" cy="7389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600">
                <a:solidFill>
                  <a:srgbClr val="FF0000"/>
                </a:solidFill>
                <a:highlight>
                  <a:srgbClr val="FCE5CD"/>
                </a:highlight>
                <a:latin typeface="Lato"/>
                <a:ea typeface="Lato"/>
                <a:cs typeface="Lato"/>
                <a:sym typeface="Lato"/>
              </a:rPr>
              <a:t>Break &amp; Continue</a:t>
            </a:r>
            <a:endParaRPr b="1" sz="3600">
              <a:solidFill>
                <a:srgbClr val="FF0000"/>
              </a:solidFill>
              <a:highlight>
                <a:srgbClr val="FCE5CD"/>
              </a:highlight>
              <a:latin typeface="Lato"/>
              <a:ea typeface="Lato"/>
              <a:cs typeface="Lato"/>
              <a:sym typeface="Lato"/>
            </a:endParaRPr>
          </a:p>
        </p:txBody>
      </p:sp>
      <p:sp>
        <p:nvSpPr>
          <p:cNvPr id="735" name="Google Shape;735;p96"/>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36" name="Google Shape;736;p96"/>
          <p:cNvSpPr txBox="1"/>
          <p:nvPr/>
        </p:nvSpPr>
        <p:spPr>
          <a:xfrm>
            <a:off x="711000" y="1120650"/>
            <a:ext cx="6665400" cy="2447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for (int i = 0; i &lt; 10; i++)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if (i == 4)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continue;</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  System.out.println(i);</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100">
                <a:solidFill>
                  <a:srgbClr val="192A3D"/>
                </a:solidFill>
                <a:highlight>
                  <a:srgbClr val="FFFFFF"/>
                </a:highlight>
                <a:latin typeface="Roboto"/>
                <a:ea typeface="Roboto"/>
                <a:cs typeface="Roboto"/>
                <a:sym typeface="Roboto"/>
              </a:rPr>
              <a:t>}</a:t>
            </a:r>
            <a:endParaRPr sz="21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100">
              <a:solidFill>
                <a:srgbClr val="192A3D"/>
              </a:solidFill>
              <a:highlight>
                <a:srgbClr val="FFFFFF"/>
              </a:highlight>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42" name="Google Shape;742;p97"/>
          <p:cNvSpPr txBox="1"/>
          <p:nvPr/>
        </p:nvSpPr>
        <p:spPr>
          <a:xfrm>
            <a:off x="834500" y="309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Conditional Statements ifelse</a:t>
            </a:r>
            <a:endParaRPr b="1" sz="3900">
              <a:solidFill>
                <a:srgbClr val="FF0000"/>
              </a:solidFill>
              <a:highlight>
                <a:srgbClr val="FCE5CD"/>
              </a:highlight>
              <a:latin typeface="Lato"/>
              <a:ea typeface="Lato"/>
              <a:cs typeface="Lato"/>
              <a:sym typeface="Lato"/>
            </a:endParaRPr>
          </a:p>
        </p:txBody>
      </p:sp>
      <p:sp>
        <p:nvSpPr>
          <p:cNvPr id="743" name="Google Shape;743;p9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44" name="Google Shape;744;p97"/>
          <p:cNvSpPr txBox="1"/>
          <p:nvPr/>
        </p:nvSpPr>
        <p:spPr>
          <a:xfrm>
            <a:off x="711000" y="1120650"/>
            <a:ext cx="6665400" cy="172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500">
                <a:solidFill>
                  <a:srgbClr val="192A3D"/>
                </a:solidFill>
                <a:highlight>
                  <a:srgbClr val="FFFFFF"/>
                </a:highlight>
                <a:latin typeface="Roboto"/>
                <a:ea typeface="Roboto"/>
                <a:cs typeface="Roboto"/>
                <a:sym typeface="Roboto"/>
              </a:rPr>
              <a:t>Problem </a:t>
            </a:r>
            <a:r>
              <a:rPr lang="en" sz="2500" u="sng">
                <a:solidFill>
                  <a:schemeClr val="hlink"/>
                </a:solidFill>
                <a:highlight>
                  <a:srgbClr val="FFFFFF"/>
                </a:highlight>
                <a:latin typeface="Roboto"/>
                <a:ea typeface="Roboto"/>
                <a:cs typeface="Roboto"/>
                <a:sym typeface="Roboto"/>
                <a:hlinkClick r:id="rId4"/>
              </a:rPr>
              <a:t>https://www.hackerrank.com/challenges/java-if-else/problem</a:t>
            </a:r>
            <a:endParaRPr sz="2500">
              <a:solidFill>
                <a:srgbClr val="192A3D"/>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500">
              <a:solidFill>
                <a:srgbClr val="192A3D"/>
              </a:solidFill>
              <a:highlight>
                <a:srgbClr val="FFFFFF"/>
              </a:highlight>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9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50" name="Google Shape;750;p98"/>
          <p:cNvSpPr txBox="1"/>
          <p:nvPr/>
        </p:nvSpPr>
        <p:spPr>
          <a:xfrm>
            <a:off x="834500" y="101625"/>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Conditional Statements ifelse</a:t>
            </a:r>
            <a:endParaRPr b="1" sz="3900">
              <a:solidFill>
                <a:srgbClr val="FF0000"/>
              </a:solidFill>
              <a:highlight>
                <a:srgbClr val="FCE5CD"/>
              </a:highlight>
              <a:latin typeface="Lato"/>
              <a:ea typeface="Lato"/>
              <a:cs typeface="Lato"/>
              <a:sym typeface="Lato"/>
            </a:endParaRPr>
          </a:p>
        </p:txBody>
      </p:sp>
      <p:sp>
        <p:nvSpPr>
          <p:cNvPr id="751" name="Google Shape;751;p9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52" name="Google Shape;752;p98"/>
          <p:cNvSpPr txBox="1"/>
          <p:nvPr/>
        </p:nvSpPr>
        <p:spPr>
          <a:xfrm>
            <a:off x="711000" y="1120650"/>
            <a:ext cx="66654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500">
                <a:solidFill>
                  <a:srgbClr val="192A3D"/>
                </a:solidFill>
                <a:highlight>
                  <a:srgbClr val="FFFFFF"/>
                </a:highlight>
                <a:latin typeface="Roboto"/>
                <a:ea typeface="Roboto"/>
                <a:cs typeface="Roboto"/>
                <a:sym typeface="Roboto"/>
              </a:rPr>
              <a:t>Solution</a:t>
            </a:r>
            <a:endParaRPr sz="2500">
              <a:solidFill>
                <a:srgbClr val="192A3D"/>
              </a:solidFill>
              <a:highlight>
                <a:srgbClr val="FFFFFF"/>
              </a:highlight>
              <a:latin typeface="Roboto"/>
              <a:ea typeface="Roboto"/>
              <a:cs typeface="Roboto"/>
              <a:sym typeface="Roboto"/>
            </a:endParaRPr>
          </a:p>
        </p:txBody>
      </p:sp>
      <p:sp>
        <p:nvSpPr>
          <p:cNvPr id="753" name="Google Shape;753;p98"/>
          <p:cNvSpPr txBox="1"/>
          <p:nvPr/>
        </p:nvSpPr>
        <p:spPr>
          <a:xfrm>
            <a:off x="3140175" y="659600"/>
            <a:ext cx="51447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import java.io.*;</a:t>
            </a:r>
            <a:endParaRPr sz="800"/>
          </a:p>
          <a:p>
            <a:pPr indent="0" lvl="0" marL="0" rtl="0" algn="l">
              <a:spcBef>
                <a:spcPts val="0"/>
              </a:spcBef>
              <a:spcAft>
                <a:spcPts val="0"/>
              </a:spcAft>
              <a:buNone/>
            </a:pPr>
            <a:r>
              <a:rPr lang="en" sz="800"/>
              <a:t>import java.math.*;</a:t>
            </a:r>
            <a:endParaRPr sz="800"/>
          </a:p>
          <a:p>
            <a:pPr indent="0" lvl="0" marL="0" rtl="0" algn="l">
              <a:spcBef>
                <a:spcPts val="0"/>
              </a:spcBef>
              <a:spcAft>
                <a:spcPts val="0"/>
              </a:spcAft>
              <a:buNone/>
            </a:pPr>
            <a:r>
              <a:rPr lang="en" sz="800"/>
              <a:t>import java.security.*;</a:t>
            </a:r>
            <a:endParaRPr sz="800"/>
          </a:p>
          <a:p>
            <a:pPr indent="0" lvl="0" marL="0" rtl="0" algn="l">
              <a:spcBef>
                <a:spcPts val="0"/>
              </a:spcBef>
              <a:spcAft>
                <a:spcPts val="0"/>
              </a:spcAft>
              <a:buNone/>
            </a:pPr>
            <a:r>
              <a:rPr lang="en" sz="800"/>
              <a:t>import java.text.*;</a:t>
            </a:r>
            <a:endParaRPr sz="800"/>
          </a:p>
          <a:p>
            <a:pPr indent="0" lvl="0" marL="0" rtl="0" algn="l">
              <a:spcBef>
                <a:spcPts val="0"/>
              </a:spcBef>
              <a:spcAft>
                <a:spcPts val="0"/>
              </a:spcAft>
              <a:buNone/>
            </a:pPr>
            <a:r>
              <a:rPr lang="en" sz="800"/>
              <a:t>import java.util.*;</a:t>
            </a:r>
            <a:endParaRPr sz="800"/>
          </a:p>
          <a:p>
            <a:pPr indent="0" lvl="0" marL="0" rtl="0" algn="l">
              <a:spcBef>
                <a:spcPts val="0"/>
              </a:spcBef>
              <a:spcAft>
                <a:spcPts val="0"/>
              </a:spcAft>
              <a:buNone/>
            </a:pPr>
            <a:r>
              <a:rPr lang="en" sz="800"/>
              <a:t>import java.util.concurrent.*;</a:t>
            </a:r>
            <a:endParaRPr sz="800"/>
          </a:p>
          <a:p>
            <a:pPr indent="0" lvl="0" marL="0" rtl="0" algn="l">
              <a:spcBef>
                <a:spcPts val="0"/>
              </a:spcBef>
              <a:spcAft>
                <a:spcPts val="0"/>
              </a:spcAft>
              <a:buNone/>
            </a:pPr>
            <a:r>
              <a:rPr lang="en" sz="800"/>
              <a:t>import java.util.regex.*;</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public class Solution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private static final Scanner scanner = new Scanner(System.in);</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public static void main(String[] args) {</a:t>
            </a:r>
            <a:endParaRPr sz="800"/>
          </a:p>
          <a:p>
            <a:pPr indent="0" lvl="0" marL="0" rtl="0" algn="l">
              <a:spcBef>
                <a:spcPts val="0"/>
              </a:spcBef>
              <a:spcAft>
                <a:spcPts val="0"/>
              </a:spcAft>
              <a:buNone/>
            </a:pPr>
            <a:r>
              <a:rPr lang="en" sz="800"/>
              <a:t>        int N = scanner.nextInt();</a:t>
            </a:r>
            <a:endParaRPr sz="800"/>
          </a:p>
          <a:p>
            <a:pPr indent="0" lvl="0" marL="0" rtl="0" algn="l">
              <a:spcBef>
                <a:spcPts val="0"/>
              </a:spcBef>
              <a:spcAft>
                <a:spcPts val="0"/>
              </a:spcAft>
              <a:buNone/>
            </a:pPr>
            <a:r>
              <a:rPr lang="en" sz="800"/>
              <a:t>        scanner.skip("(\r\n|[\n\r\u2028\u2029\u0085])?");</a:t>
            </a:r>
            <a:endParaRPr sz="800"/>
          </a:p>
          <a:p>
            <a:pPr indent="0" lvl="0" marL="0" rtl="0" algn="l">
              <a:spcBef>
                <a:spcPts val="0"/>
              </a:spcBef>
              <a:spcAft>
                <a:spcPts val="0"/>
              </a:spcAft>
              <a:buNone/>
            </a:pPr>
            <a:r>
              <a:rPr lang="en" sz="800"/>
              <a:t>        if(N%2!=0){</a:t>
            </a:r>
            <a:endParaRPr sz="800"/>
          </a:p>
          <a:p>
            <a:pPr indent="0" lvl="0" marL="0" rtl="0" algn="l">
              <a:spcBef>
                <a:spcPts val="0"/>
              </a:spcBef>
              <a:spcAft>
                <a:spcPts val="0"/>
              </a:spcAft>
              <a:buNone/>
            </a:pPr>
            <a:r>
              <a:rPr lang="en" sz="800"/>
              <a:t>            System.out.println("Weird");</a:t>
            </a:r>
            <a:endParaRPr sz="800"/>
          </a:p>
          <a:p>
            <a:pPr indent="0" lvl="0" marL="0" rtl="0" algn="l">
              <a:spcBef>
                <a:spcPts val="0"/>
              </a:spcBef>
              <a:spcAft>
                <a:spcPts val="0"/>
              </a:spcAft>
              <a:buNone/>
            </a:pPr>
            <a:r>
              <a:rPr lang="en" sz="800"/>
              <a:t>        }else{</a:t>
            </a:r>
            <a:endParaRPr sz="800"/>
          </a:p>
          <a:p>
            <a:pPr indent="0" lvl="0" marL="0" rtl="0" algn="l">
              <a:spcBef>
                <a:spcPts val="0"/>
              </a:spcBef>
              <a:spcAft>
                <a:spcPts val="0"/>
              </a:spcAft>
              <a:buNone/>
            </a:pPr>
            <a:r>
              <a:rPr lang="en" sz="800"/>
              <a:t>            if(N &gt;= 2 &amp;&amp; N &lt;= 5){</a:t>
            </a:r>
            <a:endParaRPr sz="800"/>
          </a:p>
          <a:p>
            <a:pPr indent="0" lvl="0" marL="0" rtl="0" algn="l">
              <a:spcBef>
                <a:spcPts val="0"/>
              </a:spcBef>
              <a:spcAft>
                <a:spcPts val="0"/>
              </a:spcAft>
              <a:buNone/>
            </a:pPr>
            <a:r>
              <a:rPr lang="en" sz="800"/>
              <a:t>                System.out.println("Not Weird");</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if(N &gt;= 6 &amp;&amp; N &lt;= 20){</a:t>
            </a:r>
            <a:endParaRPr sz="800"/>
          </a:p>
          <a:p>
            <a:pPr indent="0" lvl="0" marL="0" rtl="0" algn="l">
              <a:spcBef>
                <a:spcPts val="0"/>
              </a:spcBef>
              <a:spcAft>
                <a:spcPts val="0"/>
              </a:spcAft>
              <a:buNone/>
            </a:pPr>
            <a:r>
              <a:rPr lang="en" sz="800"/>
              <a:t>                System.out.println("Weird");</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if(N &gt; 20){</a:t>
            </a:r>
            <a:endParaRPr sz="800"/>
          </a:p>
          <a:p>
            <a:pPr indent="0" lvl="0" marL="0" rtl="0" algn="l">
              <a:spcBef>
                <a:spcPts val="0"/>
              </a:spcBef>
              <a:spcAft>
                <a:spcPts val="0"/>
              </a:spcAft>
              <a:buNone/>
            </a:pPr>
            <a:r>
              <a:rPr lang="en" sz="800"/>
              <a:t>                System.out.println("Not Weird");</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scanner.close();</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a:t>
            </a:r>
            <a:endParaRPr sz="800"/>
          </a:p>
          <a:p>
            <a:pPr indent="0" lvl="0" marL="0" rtl="0" algn="l">
              <a:spcBef>
                <a:spcPts val="0"/>
              </a:spcBef>
              <a:spcAft>
                <a:spcPts val="0"/>
              </a:spcAft>
              <a:buNone/>
            </a:pPr>
            <a:r>
              <a:t/>
            </a:r>
            <a:endParaRPr sz="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9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59" name="Google Shape;759;p99"/>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Arrays</a:t>
            </a:r>
            <a:endParaRPr b="1" sz="1500">
              <a:solidFill>
                <a:srgbClr val="2D3748"/>
              </a:solidFill>
              <a:highlight>
                <a:srgbClr val="FFFFFF"/>
              </a:highlight>
              <a:latin typeface="Roboto"/>
              <a:ea typeface="Roboto"/>
              <a:cs typeface="Roboto"/>
              <a:sym typeface="Roboto"/>
            </a:endParaRPr>
          </a:p>
        </p:txBody>
      </p:sp>
      <p:sp>
        <p:nvSpPr>
          <p:cNvPr id="760" name="Google Shape;760;p9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61" name="Google Shape;761;p99"/>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Like a list of elements of the same type i.e. a list of integers, </a:t>
            </a:r>
            <a:endParaRPr/>
          </a:p>
        </p:txBody>
      </p:sp>
      <p:sp>
        <p:nvSpPr>
          <p:cNvPr id="762" name="Google Shape;762;p99"/>
          <p:cNvSpPr txBox="1"/>
          <p:nvPr/>
        </p:nvSpPr>
        <p:spPr>
          <a:xfrm>
            <a:off x="878850" y="1974950"/>
            <a:ext cx="6191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Creating an Array (method 1) - with new keyword</a:t>
            </a:r>
            <a:endParaRPr/>
          </a:p>
          <a:p>
            <a:pPr indent="0" lvl="0" marL="0" rtl="0" algn="l">
              <a:spcBef>
                <a:spcPts val="0"/>
              </a:spcBef>
              <a:spcAft>
                <a:spcPts val="0"/>
              </a:spcAft>
              <a:buNone/>
            </a:pPr>
            <a:r>
              <a:rPr lang="en"/>
              <a:t>int[] marks = new int[3];</a:t>
            </a:r>
            <a:endParaRPr/>
          </a:p>
          <a:p>
            <a:pPr indent="0" lvl="0" marL="0" rtl="0" algn="l">
              <a:spcBef>
                <a:spcPts val="0"/>
              </a:spcBef>
              <a:spcAft>
                <a:spcPts val="0"/>
              </a:spcAft>
              <a:buNone/>
            </a:pPr>
            <a:r>
              <a:rPr lang="en"/>
              <a:t>marks[0] = 97;</a:t>
            </a:r>
            <a:endParaRPr/>
          </a:p>
          <a:p>
            <a:pPr indent="0" lvl="0" marL="0" rtl="0" algn="l">
              <a:spcBef>
                <a:spcPts val="0"/>
              </a:spcBef>
              <a:spcAft>
                <a:spcPts val="0"/>
              </a:spcAft>
              <a:buNone/>
            </a:pPr>
            <a:r>
              <a:rPr lang="en"/>
              <a:t>marks[1] = 98;</a:t>
            </a:r>
            <a:endParaRPr/>
          </a:p>
          <a:p>
            <a:pPr indent="0" lvl="0" marL="0" rtl="0" algn="l">
              <a:spcBef>
                <a:spcPts val="0"/>
              </a:spcBef>
              <a:spcAft>
                <a:spcPts val="0"/>
              </a:spcAft>
              <a:buNone/>
            </a:pPr>
            <a:r>
              <a:rPr lang="en"/>
              <a:t>marks[2] = 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Creating an Array (method 2)</a:t>
            </a:r>
            <a:endParaRPr/>
          </a:p>
          <a:p>
            <a:pPr indent="0" lvl="0" marL="0" rtl="0" algn="l">
              <a:spcBef>
                <a:spcPts val="0"/>
              </a:spcBef>
              <a:spcAft>
                <a:spcPts val="0"/>
              </a:spcAft>
              <a:buNone/>
            </a:pPr>
            <a:r>
              <a:rPr lang="en"/>
              <a:t>	int[] marks = {98, 97, 95};</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0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68" name="Google Shape;768;p100"/>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Problem Max in Array</a:t>
            </a:r>
            <a:endParaRPr b="1" sz="1500">
              <a:solidFill>
                <a:srgbClr val="2D3748"/>
              </a:solidFill>
              <a:highlight>
                <a:srgbClr val="FFFFFF"/>
              </a:highlight>
              <a:latin typeface="Roboto"/>
              <a:ea typeface="Roboto"/>
              <a:cs typeface="Roboto"/>
              <a:sym typeface="Roboto"/>
            </a:endParaRPr>
          </a:p>
        </p:txBody>
      </p:sp>
      <p:sp>
        <p:nvSpPr>
          <p:cNvPr id="769" name="Google Shape;769;p10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70" name="Google Shape;770;p100"/>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 in ARRAY</a:t>
            </a:r>
            <a:endParaRPr/>
          </a:p>
        </p:txBody>
      </p:sp>
      <p:sp>
        <p:nvSpPr>
          <p:cNvPr id="771" name="Google Shape;771;p100"/>
          <p:cNvSpPr txBox="1"/>
          <p:nvPr/>
        </p:nvSpPr>
        <p:spPr>
          <a:xfrm>
            <a:off x="878850" y="1974950"/>
            <a:ext cx="6191400" cy="171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0"/>
              </a:spcAft>
              <a:buClr>
                <a:schemeClr val="dk1"/>
              </a:buClr>
              <a:buSzPts val="1100"/>
              <a:buFont typeface="Arial"/>
              <a:buNone/>
            </a:pPr>
            <a:r>
              <a:rPr b="1" lang="en" sz="1300">
                <a:solidFill>
                  <a:schemeClr val="dk1"/>
                </a:solidFill>
                <a:highlight>
                  <a:srgbClr val="FFFFFF"/>
                </a:highlight>
              </a:rPr>
              <a:t>Sample input &amp; output </a:t>
            </a:r>
            <a:r>
              <a:rPr lang="en" sz="1300">
                <a:solidFill>
                  <a:schemeClr val="hlink"/>
                </a:solidFill>
                <a:highlight>
                  <a:srgbClr val="FFFFFF"/>
                </a:highlight>
                <a:uFill>
                  <a:noFill/>
                </a:uFill>
                <a:hlinkClick r:id="rId4"/>
              </a:rPr>
              <a:t>#</a:t>
            </a:r>
            <a:endParaRPr sz="1300">
              <a:solidFill>
                <a:schemeClr val="hlink"/>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sz="1350">
                <a:solidFill>
                  <a:srgbClr val="3D3D4E"/>
                </a:solidFill>
                <a:highlight>
                  <a:srgbClr val="FFFFFF"/>
                </a:highlight>
                <a:latin typeface="Georgia"/>
                <a:ea typeface="Georgia"/>
                <a:cs typeface="Georgia"/>
                <a:sym typeface="Georgia"/>
              </a:rPr>
              <a:t>Input:</a:t>
            </a:r>
            <a:r>
              <a:rPr lang="en" sz="1350">
                <a:solidFill>
                  <a:srgbClr val="3D3D4E"/>
                </a:solidFill>
                <a:highlight>
                  <a:srgbClr val="FFFFFF"/>
                </a:highlight>
                <a:latin typeface="Georgia"/>
                <a:ea typeface="Georgia"/>
                <a:cs typeface="Georgia"/>
                <a:sym typeface="Georgia"/>
              </a:rPr>
              <a:t> {4, 10, 12, 17, 11}</a:t>
            </a:r>
            <a:endParaRPr sz="1350">
              <a:solidFill>
                <a:srgbClr val="3D3D4E"/>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Clr>
                <a:schemeClr val="dk1"/>
              </a:buClr>
              <a:buSzPts val="1100"/>
              <a:buFont typeface="Arial"/>
              <a:buNone/>
            </a:pPr>
            <a:r>
              <a:rPr b="1" lang="en" sz="1350">
                <a:solidFill>
                  <a:srgbClr val="3D3D4E"/>
                </a:solidFill>
                <a:highlight>
                  <a:srgbClr val="FFFFFF"/>
                </a:highlight>
                <a:latin typeface="Georgia"/>
                <a:ea typeface="Georgia"/>
                <a:cs typeface="Georgia"/>
                <a:sym typeface="Georgia"/>
              </a:rPr>
              <a:t>Output:</a:t>
            </a:r>
            <a:r>
              <a:rPr lang="en" sz="1350">
                <a:solidFill>
                  <a:srgbClr val="3D3D4E"/>
                </a:solidFill>
                <a:highlight>
                  <a:srgbClr val="FFFFFF"/>
                </a:highlight>
                <a:latin typeface="Georgia"/>
                <a:ea typeface="Georgia"/>
                <a:cs typeface="Georgia"/>
                <a:sym typeface="Georgia"/>
              </a:rPr>
              <a:t> 17</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10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77" name="Google Shape;777;p101"/>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Functions / Methods</a:t>
            </a:r>
            <a:endParaRPr b="1" sz="1500">
              <a:solidFill>
                <a:srgbClr val="2D3748"/>
              </a:solidFill>
              <a:highlight>
                <a:srgbClr val="FFFFFF"/>
              </a:highlight>
              <a:latin typeface="Roboto"/>
              <a:ea typeface="Roboto"/>
              <a:cs typeface="Roboto"/>
              <a:sym typeface="Roboto"/>
            </a:endParaRPr>
          </a:p>
        </p:txBody>
      </p:sp>
      <p:sp>
        <p:nvSpPr>
          <p:cNvPr id="778" name="Google Shape;778;p101"/>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779" name="Google Shape;779;p101"/>
          <p:cNvSpPr txBox="1"/>
          <p:nvPr/>
        </p:nvSpPr>
        <p:spPr>
          <a:xfrm>
            <a:off x="1091800" y="1279475"/>
            <a:ext cx="461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 function is a block of code which takes some input, performs some operations and returns some output. </a:t>
            </a:r>
            <a:endParaRPr/>
          </a:p>
          <a:p>
            <a:pPr indent="0" lvl="0" marL="0" rtl="0" algn="l">
              <a:spcBef>
                <a:spcPts val="0"/>
              </a:spcBef>
              <a:spcAft>
                <a:spcPts val="0"/>
              </a:spcAft>
              <a:buClr>
                <a:schemeClr val="dk1"/>
              </a:buClr>
              <a:buSzPts val="1100"/>
              <a:buFont typeface="Arial"/>
              <a:buNone/>
            </a:pPr>
            <a:r>
              <a:rPr lang="en"/>
              <a:t>The functions stored inside classes are called methods.</a:t>
            </a:r>
            <a:endParaRPr/>
          </a:p>
          <a:p>
            <a:pPr indent="0" lvl="0" marL="0" rtl="0" algn="l">
              <a:spcBef>
                <a:spcPts val="0"/>
              </a:spcBef>
              <a:spcAft>
                <a:spcPts val="0"/>
              </a:spcAft>
              <a:buClr>
                <a:schemeClr val="dk1"/>
              </a:buClr>
              <a:buSzPts val="1100"/>
              <a:buFont typeface="Arial"/>
              <a:buNone/>
            </a:pPr>
            <a:r>
              <a:rPr lang="en"/>
              <a:t>The function we have used is called main.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780" name="Google Shape;780;p101"/>
          <p:cNvPicPr preferRelativeResize="0"/>
          <p:nvPr/>
        </p:nvPicPr>
        <p:blipFill>
          <a:blip r:embed="rId4">
            <a:alphaModFix/>
          </a:blip>
          <a:stretch>
            <a:fillRect/>
          </a:stretch>
        </p:blipFill>
        <p:spPr>
          <a:xfrm>
            <a:off x="3683750" y="2414650"/>
            <a:ext cx="3739737" cy="2081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247375" y="366800"/>
            <a:ext cx="8444700" cy="4521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300">
                <a:solidFill>
                  <a:srgbClr val="FF0000"/>
                </a:solidFill>
                <a:highlight>
                  <a:srgbClr val="FCE5CD"/>
                </a:highlight>
                <a:latin typeface="Lato"/>
                <a:ea typeface="Lato"/>
                <a:cs typeface="Lato"/>
                <a:sym typeface="Lato"/>
              </a:rPr>
              <a:t>What is Java?</a:t>
            </a:r>
            <a:endParaRPr b="1" sz="4300">
              <a:solidFill>
                <a:srgbClr val="FF0000"/>
              </a:solidFill>
              <a:highlight>
                <a:srgbClr val="FCE5CD"/>
              </a:highlight>
              <a:latin typeface="Lato"/>
              <a:ea typeface="Lato"/>
              <a:cs typeface="Lato"/>
              <a:sym typeface="Lato"/>
            </a:endParaRPr>
          </a:p>
        </p:txBody>
      </p:sp>
      <p:sp>
        <p:nvSpPr>
          <p:cNvPr id="109" name="Google Shape;109;p21"/>
          <p:cNvSpPr txBox="1"/>
          <p:nvPr/>
        </p:nvSpPr>
        <p:spPr>
          <a:xfrm>
            <a:off x="844450" y="1458600"/>
            <a:ext cx="49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Java is an object oriented language. </a:t>
            </a:r>
            <a:endParaRPr/>
          </a:p>
        </p:txBody>
      </p:sp>
      <p:sp>
        <p:nvSpPr>
          <p:cNvPr id="110" name="Google Shape;110;p21"/>
          <p:cNvSpPr txBox="1"/>
          <p:nvPr/>
        </p:nvSpPr>
        <p:spPr>
          <a:xfrm>
            <a:off x="798725" y="2106875"/>
            <a:ext cx="356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Java is a programming language and computing platform first released by Sun Microsystems in 1995.</a:t>
            </a:r>
            <a:endParaRPr/>
          </a:p>
        </p:txBody>
      </p:sp>
      <p:pic>
        <p:nvPicPr>
          <p:cNvPr id="111" name="Google Shape;111;p21"/>
          <p:cNvPicPr preferRelativeResize="0"/>
          <p:nvPr/>
        </p:nvPicPr>
        <p:blipFill>
          <a:blip r:embed="rId3">
            <a:alphaModFix/>
          </a:blip>
          <a:stretch>
            <a:fillRect/>
          </a:stretch>
        </p:blipFill>
        <p:spPr>
          <a:xfrm>
            <a:off x="4718864" y="1008575"/>
            <a:ext cx="3405881" cy="3453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2"/>
          <p:cNvSpPr txBox="1"/>
          <p:nvPr/>
        </p:nvSpPr>
        <p:spPr>
          <a:xfrm>
            <a:off x="657425" y="821800"/>
            <a:ext cx="8073000" cy="329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0"/>
              </a:spcAft>
              <a:buNone/>
            </a:pPr>
            <a:r>
              <a:rPr b="1" lang="en" sz="1700">
                <a:solidFill>
                  <a:schemeClr val="dk1"/>
                </a:solidFill>
                <a:highlight>
                  <a:srgbClr val="FFFFFF"/>
                </a:highlight>
              </a:rPr>
              <a:t>Problem statement</a:t>
            </a:r>
            <a:endParaRPr sz="1700">
              <a:solidFill>
                <a:schemeClr val="hlink"/>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latin typeface="Georgia"/>
                <a:ea typeface="Georgia"/>
                <a:cs typeface="Georgia"/>
                <a:sym typeface="Georgia"/>
              </a:rPr>
              <a:t>Write a static method </a:t>
            </a:r>
            <a:r>
              <a:rPr lang="en" sz="1200">
                <a:solidFill>
                  <a:srgbClr val="C7254E"/>
                </a:solidFill>
                <a:highlight>
                  <a:srgbClr val="F9F2F4"/>
                </a:highlight>
                <a:latin typeface="Courier New"/>
                <a:ea typeface="Courier New"/>
                <a:cs typeface="Courier New"/>
                <a:sym typeface="Courier New"/>
              </a:rPr>
              <a:t>checkSum</a:t>
            </a:r>
            <a:r>
              <a:rPr lang="en" sz="1350">
                <a:solidFill>
                  <a:srgbClr val="3D3D4E"/>
                </a:solidFill>
                <a:highlight>
                  <a:srgbClr val="FFFFFF"/>
                </a:highlight>
                <a:latin typeface="Georgia"/>
                <a:ea typeface="Georgia"/>
                <a:cs typeface="Georgia"/>
                <a:sym typeface="Georgia"/>
              </a:rPr>
              <a:t> that adds two integer arguments and returns 0, 1 or 2.</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140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Takes two integers </a:t>
            </a:r>
            <a:r>
              <a:rPr lang="en" sz="1200">
                <a:solidFill>
                  <a:srgbClr val="C7254E"/>
                </a:solidFill>
                <a:highlight>
                  <a:srgbClr val="F9F2F4"/>
                </a:highlight>
                <a:latin typeface="Courier New"/>
                <a:ea typeface="Courier New"/>
                <a:cs typeface="Courier New"/>
                <a:sym typeface="Courier New"/>
              </a:rPr>
              <a:t>one</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two</a:t>
            </a:r>
            <a:r>
              <a:rPr lang="en" sz="1350">
                <a:solidFill>
                  <a:srgbClr val="3D3D4E"/>
                </a:solidFill>
                <a:highlight>
                  <a:srgbClr val="FFFFFF"/>
                </a:highlight>
                <a:latin typeface="Georgia"/>
                <a:ea typeface="Georgia"/>
                <a:cs typeface="Georgia"/>
                <a:sym typeface="Georgia"/>
              </a:rPr>
              <a:t> in its input. Arguments are </a:t>
            </a:r>
            <a:r>
              <a:rPr i="1" lang="en" sz="1350">
                <a:solidFill>
                  <a:srgbClr val="3D3D4E"/>
                </a:solidFill>
                <a:highlight>
                  <a:srgbClr val="FFFFFF"/>
                </a:highlight>
                <a:latin typeface="Georgia"/>
                <a:ea typeface="Georgia"/>
                <a:cs typeface="Georgia"/>
                <a:sym typeface="Georgia"/>
              </a:rPr>
              <a:t>pass by value</a:t>
            </a:r>
            <a:r>
              <a:rPr lang="en" sz="1350">
                <a:solidFill>
                  <a:srgbClr val="3D3D4E"/>
                </a:solidFill>
                <a:highlight>
                  <a:srgbClr val="FFFFFF"/>
                </a:highlight>
                <a:latin typeface="Georgia"/>
                <a:ea typeface="Georgia"/>
                <a:cs typeface="Georgia"/>
                <a:sym typeface="Georgia"/>
              </a:rPr>
              <a:t> to the method.</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Has a </a:t>
            </a:r>
            <a:r>
              <a:rPr lang="en" sz="1200">
                <a:solidFill>
                  <a:srgbClr val="C7254E"/>
                </a:solidFill>
                <a:highlight>
                  <a:srgbClr val="F9F2F4"/>
                </a:highlight>
                <a:latin typeface="Courier New"/>
                <a:ea typeface="Courier New"/>
                <a:cs typeface="Courier New"/>
                <a:sym typeface="Courier New"/>
              </a:rPr>
              <a:t>check</a:t>
            </a:r>
            <a:r>
              <a:rPr lang="en" sz="1350">
                <a:solidFill>
                  <a:srgbClr val="3D3D4E"/>
                </a:solidFill>
                <a:highlight>
                  <a:srgbClr val="FFFFFF"/>
                </a:highlight>
                <a:latin typeface="Georgia"/>
                <a:ea typeface="Georgia"/>
                <a:cs typeface="Georgia"/>
                <a:sym typeface="Georgia"/>
              </a:rPr>
              <a:t> variable whose value gets updated as explained below.</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b="1" lang="en" sz="1350">
                <a:solidFill>
                  <a:srgbClr val="3D3D4E"/>
                </a:solidFill>
                <a:highlight>
                  <a:srgbClr val="FFFFFF"/>
                </a:highlight>
                <a:latin typeface="Georgia"/>
                <a:ea typeface="Georgia"/>
                <a:cs typeface="Georgia"/>
                <a:sym typeface="Georgia"/>
              </a:rPr>
              <a:t>Adds</a:t>
            </a:r>
            <a:r>
              <a:rPr lang="en" sz="1350">
                <a:solidFill>
                  <a:srgbClr val="3D3D4E"/>
                </a:solidFill>
                <a:highlight>
                  <a:srgbClr val="FFFFFF"/>
                </a:highlight>
                <a:latin typeface="Georgia"/>
                <a:ea typeface="Georgia"/>
                <a:cs typeface="Georgia"/>
                <a:sym typeface="Georgia"/>
              </a:rPr>
              <a:t> </a:t>
            </a:r>
            <a:r>
              <a:rPr lang="en" sz="1200">
                <a:solidFill>
                  <a:srgbClr val="C7254E"/>
                </a:solidFill>
                <a:highlight>
                  <a:srgbClr val="F9F2F4"/>
                </a:highlight>
                <a:latin typeface="Courier New"/>
                <a:ea typeface="Courier New"/>
                <a:cs typeface="Courier New"/>
                <a:sym typeface="Courier New"/>
              </a:rPr>
              <a:t>num1</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num2</a:t>
            </a:r>
            <a:r>
              <a:rPr lang="en" sz="1350">
                <a:solidFill>
                  <a:srgbClr val="3D3D4E"/>
                </a:solidFill>
                <a:highlight>
                  <a:srgbClr val="FFFFFF"/>
                </a:highlight>
                <a:latin typeface="Georgia"/>
                <a:ea typeface="Georgia"/>
                <a:cs typeface="Georgia"/>
                <a:sym typeface="Georgia"/>
              </a:rPr>
              <a:t>, and </a:t>
            </a:r>
            <a:r>
              <a:rPr i="1" lang="en" sz="1350">
                <a:solidFill>
                  <a:srgbClr val="3D3D4E"/>
                </a:solidFill>
                <a:highlight>
                  <a:srgbClr val="FFFFFF"/>
                </a:highlight>
                <a:latin typeface="Georgia"/>
                <a:ea typeface="Georgia"/>
                <a:cs typeface="Georgia"/>
                <a:sym typeface="Georgia"/>
              </a:rPr>
              <a:t>checks</a:t>
            </a:r>
            <a:r>
              <a:rPr lang="en" sz="1350">
                <a:solidFill>
                  <a:srgbClr val="3D3D4E"/>
                </a:solidFill>
                <a:highlight>
                  <a:srgbClr val="FFFFFF"/>
                </a:highlight>
                <a:latin typeface="Georgia"/>
                <a:ea typeface="Georgia"/>
                <a:cs typeface="Georgia"/>
                <a:sym typeface="Georgia"/>
              </a:rPr>
              <a:t> if their </a:t>
            </a:r>
            <a:r>
              <a:rPr b="1" lang="en" sz="1350">
                <a:solidFill>
                  <a:srgbClr val="3D3D4E"/>
                </a:solidFill>
                <a:highlight>
                  <a:srgbClr val="FFFFFF"/>
                </a:highlight>
                <a:latin typeface="Georgia"/>
                <a:ea typeface="Georgia"/>
                <a:cs typeface="Georgia"/>
                <a:sym typeface="Georgia"/>
              </a:rPr>
              <a:t>sum</a:t>
            </a:r>
            <a:r>
              <a:rPr lang="en" sz="1350">
                <a:solidFill>
                  <a:srgbClr val="3D3D4E"/>
                </a:solidFill>
                <a:highlight>
                  <a:srgbClr val="FFFFFF"/>
                </a:highlight>
                <a:latin typeface="Georgia"/>
                <a:ea typeface="Georgia"/>
                <a:cs typeface="Georgia"/>
                <a:sym typeface="Georgia"/>
              </a:rPr>
              <a:t> is </a:t>
            </a:r>
            <a:r>
              <a:rPr b="1" lang="en" sz="1350">
                <a:solidFill>
                  <a:srgbClr val="3D3D4E"/>
                </a:solidFill>
                <a:highlight>
                  <a:srgbClr val="FFFFFF"/>
                </a:highlight>
                <a:latin typeface="Georgia"/>
                <a:ea typeface="Georgia"/>
                <a:cs typeface="Georgia"/>
                <a:sym typeface="Georgia"/>
              </a:rPr>
              <a:t>less</a:t>
            </a:r>
            <a:r>
              <a:rPr lang="en" sz="1350">
                <a:solidFill>
                  <a:srgbClr val="3D3D4E"/>
                </a:solidFill>
                <a:highlight>
                  <a:srgbClr val="FFFFFF"/>
                </a:highlight>
                <a:latin typeface="Georgia"/>
                <a:ea typeface="Georgia"/>
                <a:cs typeface="Georgia"/>
                <a:sym typeface="Georgia"/>
              </a:rPr>
              <a:t> than </a:t>
            </a:r>
            <a:r>
              <a:rPr b="1" lang="en" sz="1350">
                <a:solidFill>
                  <a:srgbClr val="3D3D4E"/>
                </a:solidFill>
                <a:highlight>
                  <a:srgbClr val="FFFFFF"/>
                </a:highlight>
                <a:latin typeface="Georgia"/>
                <a:ea typeface="Georgia"/>
                <a:cs typeface="Georgia"/>
                <a:sym typeface="Georgia"/>
              </a:rPr>
              <a:t>100</a:t>
            </a:r>
            <a:r>
              <a:rPr lang="en" sz="1350">
                <a:solidFill>
                  <a:srgbClr val="3D3D4E"/>
                </a:solidFill>
                <a:highlight>
                  <a:srgbClr val="FFFFFF"/>
                </a:highlight>
                <a:latin typeface="Georgia"/>
                <a:ea typeface="Georgia"/>
                <a:cs typeface="Georgia"/>
                <a:sym typeface="Georgia"/>
              </a:rPr>
              <a:t> in which case</a:t>
            </a:r>
            <a:endParaRPr sz="1350">
              <a:solidFill>
                <a:srgbClr val="3D3D4E"/>
              </a:solidFill>
              <a:highlight>
                <a:srgbClr val="FFFFFF"/>
              </a:highlight>
              <a:latin typeface="Georgia"/>
              <a:ea typeface="Georgia"/>
              <a:cs typeface="Georgia"/>
              <a:sym typeface="Georgia"/>
            </a:endParaRPr>
          </a:p>
          <a:p>
            <a:pPr indent="-314325" lvl="1" marL="9144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Sets the value of the </a:t>
            </a:r>
            <a:r>
              <a:rPr lang="en" sz="1200">
                <a:solidFill>
                  <a:srgbClr val="C7254E"/>
                </a:solidFill>
                <a:highlight>
                  <a:srgbClr val="F9F2F4"/>
                </a:highlight>
                <a:latin typeface="Courier New"/>
                <a:ea typeface="Courier New"/>
                <a:cs typeface="Courier New"/>
                <a:sym typeface="Courier New"/>
              </a:rPr>
              <a:t>check</a:t>
            </a:r>
            <a:r>
              <a:rPr lang="en" sz="1350">
                <a:solidFill>
                  <a:srgbClr val="3D3D4E"/>
                </a:solidFill>
                <a:highlight>
                  <a:srgbClr val="FFFFFF"/>
                </a:highlight>
                <a:latin typeface="Georgia"/>
                <a:ea typeface="Georgia"/>
                <a:cs typeface="Georgia"/>
                <a:sym typeface="Georgia"/>
              </a:rPr>
              <a:t> variable to </a:t>
            </a:r>
            <a:r>
              <a:rPr b="1" lang="en" sz="1350">
                <a:solidFill>
                  <a:srgbClr val="3D3D4E"/>
                </a:solidFill>
                <a:highlight>
                  <a:srgbClr val="FFFFFF"/>
                </a:highlight>
                <a:latin typeface="Georgia"/>
                <a:ea typeface="Georgia"/>
                <a:cs typeface="Georgia"/>
                <a:sym typeface="Georgia"/>
              </a:rPr>
              <a:t>0</a:t>
            </a:r>
            <a:r>
              <a:rPr lang="en" sz="1350">
                <a:solidFill>
                  <a:srgbClr val="3D3D4E"/>
                </a:solidFill>
                <a:highlight>
                  <a:srgbClr val="FFFFFF"/>
                </a:highlight>
                <a:latin typeface="Georgia"/>
                <a:ea typeface="Georgia"/>
                <a:cs typeface="Georgia"/>
                <a:sym typeface="Georgia"/>
              </a:rPr>
              <a:t>.</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If </a:t>
            </a:r>
            <a:r>
              <a:rPr b="1" lang="en" sz="1350">
                <a:solidFill>
                  <a:srgbClr val="3D3D4E"/>
                </a:solidFill>
                <a:highlight>
                  <a:srgbClr val="FFFFFF"/>
                </a:highlight>
                <a:latin typeface="Georgia"/>
                <a:ea typeface="Georgia"/>
                <a:cs typeface="Georgia"/>
                <a:sym typeface="Georgia"/>
              </a:rPr>
              <a:t>sum</a:t>
            </a:r>
            <a:r>
              <a:rPr lang="en" sz="1350">
                <a:solidFill>
                  <a:srgbClr val="3D3D4E"/>
                </a:solidFill>
                <a:highlight>
                  <a:srgbClr val="FFFFFF"/>
                </a:highlight>
                <a:latin typeface="Georgia"/>
                <a:ea typeface="Georgia"/>
                <a:cs typeface="Georgia"/>
                <a:sym typeface="Georgia"/>
              </a:rPr>
              <a:t> is </a:t>
            </a:r>
            <a:r>
              <a:rPr b="1" lang="en" sz="1350">
                <a:solidFill>
                  <a:srgbClr val="3D3D4E"/>
                </a:solidFill>
                <a:highlight>
                  <a:srgbClr val="FFFFFF"/>
                </a:highlight>
                <a:latin typeface="Georgia"/>
                <a:ea typeface="Georgia"/>
                <a:cs typeface="Georgia"/>
                <a:sym typeface="Georgia"/>
              </a:rPr>
              <a:t>greater</a:t>
            </a:r>
            <a:r>
              <a:rPr lang="en" sz="1350">
                <a:solidFill>
                  <a:srgbClr val="3D3D4E"/>
                </a:solidFill>
                <a:highlight>
                  <a:srgbClr val="FFFFFF"/>
                </a:highlight>
                <a:latin typeface="Georgia"/>
                <a:ea typeface="Georgia"/>
                <a:cs typeface="Georgia"/>
                <a:sym typeface="Georgia"/>
              </a:rPr>
              <a:t> than </a:t>
            </a:r>
            <a:r>
              <a:rPr b="1" lang="en" sz="1350">
                <a:solidFill>
                  <a:srgbClr val="3D3D4E"/>
                </a:solidFill>
                <a:highlight>
                  <a:srgbClr val="FFFFFF"/>
                </a:highlight>
                <a:latin typeface="Georgia"/>
                <a:ea typeface="Georgia"/>
                <a:cs typeface="Georgia"/>
                <a:sym typeface="Georgia"/>
              </a:rPr>
              <a:t>100</a:t>
            </a:r>
            <a:endParaRPr b="1" sz="1350">
              <a:solidFill>
                <a:srgbClr val="3D3D4E"/>
              </a:solidFill>
              <a:highlight>
                <a:srgbClr val="FFFFFF"/>
              </a:highlight>
              <a:latin typeface="Georgia"/>
              <a:ea typeface="Georgia"/>
              <a:cs typeface="Georgia"/>
              <a:sym typeface="Georgia"/>
            </a:endParaRPr>
          </a:p>
          <a:p>
            <a:pPr indent="-314325" lvl="1" marL="9144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Sets the value of the </a:t>
            </a:r>
            <a:r>
              <a:rPr lang="en" sz="1200">
                <a:solidFill>
                  <a:srgbClr val="C7254E"/>
                </a:solidFill>
                <a:highlight>
                  <a:srgbClr val="F9F2F4"/>
                </a:highlight>
                <a:latin typeface="Courier New"/>
                <a:ea typeface="Courier New"/>
                <a:cs typeface="Courier New"/>
                <a:sym typeface="Courier New"/>
              </a:rPr>
              <a:t>check</a:t>
            </a:r>
            <a:r>
              <a:rPr lang="en" sz="1350">
                <a:solidFill>
                  <a:srgbClr val="3D3D4E"/>
                </a:solidFill>
                <a:highlight>
                  <a:srgbClr val="FFFFFF"/>
                </a:highlight>
                <a:latin typeface="Georgia"/>
                <a:ea typeface="Georgia"/>
                <a:cs typeface="Georgia"/>
                <a:sym typeface="Georgia"/>
              </a:rPr>
              <a:t> variable to </a:t>
            </a:r>
            <a:r>
              <a:rPr b="1" lang="en" sz="1350">
                <a:solidFill>
                  <a:srgbClr val="3D3D4E"/>
                </a:solidFill>
                <a:highlight>
                  <a:srgbClr val="FFFFFF"/>
                </a:highlight>
                <a:latin typeface="Georgia"/>
                <a:ea typeface="Georgia"/>
                <a:cs typeface="Georgia"/>
                <a:sym typeface="Georgia"/>
              </a:rPr>
              <a:t>1</a:t>
            </a:r>
            <a:r>
              <a:rPr lang="en" sz="1350">
                <a:solidFill>
                  <a:srgbClr val="3D3D4E"/>
                </a:solidFill>
                <a:highlight>
                  <a:srgbClr val="FFFFFF"/>
                </a:highlight>
                <a:latin typeface="Georgia"/>
                <a:ea typeface="Georgia"/>
                <a:cs typeface="Georgia"/>
                <a:sym typeface="Georgia"/>
              </a:rPr>
              <a:t>.</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If </a:t>
            </a:r>
            <a:r>
              <a:rPr b="1" lang="en" sz="1350">
                <a:solidFill>
                  <a:srgbClr val="3D3D4E"/>
                </a:solidFill>
                <a:highlight>
                  <a:srgbClr val="FFFFFF"/>
                </a:highlight>
                <a:latin typeface="Georgia"/>
                <a:ea typeface="Georgia"/>
                <a:cs typeface="Georgia"/>
                <a:sym typeface="Georgia"/>
              </a:rPr>
              <a:t>sum</a:t>
            </a:r>
            <a:r>
              <a:rPr lang="en" sz="1350">
                <a:solidFill>
                  <a:srgbClr val="3D3D4E"/>
                </a:solidFill>
                <a:highlight>
                  <a:srgbClr val="FFFFFF"/>
                </a:highlight>
                <a:latin typeface="Georgia"/>
                <a:ea typeface="Georgia"/>
                <a:cs typeface="Georgia"/>
                <a:sym typeface="Georgia"/>
              </a:rPr>
              <a:t> is </a:t>
            </a:r>
            <a:r>
              <a:rPr b="1" lang="en" sz="1350">
                <a:solidFill>
                  <a:srgbClr val="3D3D4E"/>
                </a:solidFill>
                <a:highlight>
                  <a:srgbClr val="FFFFFF"/>
                </a:highlight>
                <a:latin typeface="Georgia"/>
                <a:ea typeface="Georgia"/>
                <a:cs typeface="Georgia"/>
                <a:sym typeface="Georgia"/>
              </a:rPr>
              <a:t>equal</a:t>
            </a:r>
            <a:r>
              <a:rPr lang="en" sz="1350">
                <a:solidFill>
                  <a:srgbClr val="3D3D4E"/>
                </a:solidFill>
                <a:highlight>
                  <a:srgbClr val="FFFFFF"/>
                </a:highlight>
                <a:latin typeface="Georgia"/>
                <a:ea typeface="Georgia"/>
                <a:cs typeface="Georgia"/>
                <a:sym typeface="Georgia"/>
              </a:rPr>
              <a:t> to </a:t>
            </a:r>
            <a:r>
              <a:rPr b="1" lang="en" sz="1350">
                <a:solidFill>
                  <a:srgbClr val="3D3D4E"/>
                </a:solidFill>
                <a:highlight>
                  <a:srgbClr val="FFFFFF"/>
                </a:highlight>
                <a:latin typeface="Georgia"/>
                <a:ea typeface="Georgia"/>
                <a:cs typeface="Georgia"/>
                <a:sym typeface="Georgia"/>
              </a:rPr>
              <a:t>100</a:t>
            </a:r>
            <a:endParaRPr b="1" sz="1350">
              <a:solidFill>
                <a:srgbClr val="3D3D4E"/>
              </a:solidFill>
              <a:highlight>
                <a:srgbClr val="FFFFFF"/>
              </a:highlight>
              <a:latin typeface="Georgia"/>
              <a:ea typeface="Georgia"/>
              <a:cs typeface="Georgia"/>
              <a:sym typeface="Georgia"/>
            </a:endParaRPr>
          </a:p>
          <a:p>
            <a:pPr indent="-314325" lvl="1" marL="9144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Sets the value of the </a:t>
            </a:r>
            <a:r>
              <a:rPr lang="en" sz="1200">
                <a:solidFill>
                  <a:srgbClr val="C7254E"/>
                </a:solidFill>
                <a:highlight>
                  <a:srgbClr val="F9F2F4"/>
                </a:highlight>
                <a:latin typeface="Courier New"/>
                <a:ea typeface="Courier New"/>
                <a:cs typeface="Courier New"/>
                <a:sym typeface="Courier New"/>
              </a:rPr>
              <a:t>check</a:t>
            </a:r>
            <a:r>
              <a:rPr lang="en" sz="1350">
                <a:solidFill>
                  <a:srgbClr val="3D3D4E"/>
                </a:solidFill>
                <a:highlight>
                  <a:srgbClr val="FFFFFF"/>
                </a:highlight>
                <a:latin typeface="Georgia"/>
                <a:ea typeface="Georgia"/>
                <a:cs typeface="Georgia"/>
                <a:sym typeface="Georgia"/>
              </a:rPr>
              <a:t> variable to </a:t>
            </a:r>
            <a:r>
              <a:rPr b="1" lang="en" sz="1350">
                <a:solidFill>
                  <a:srgbClr val="3D3D4E"/>
                </a:solidFill>
                <a:highlight>
                  <a:srgbClr val="FFFFFF"/>
                </a:highlight>
                <a:latin typeface="Georgia"/>
                <a:ea typeface="Georgia"/>
                <a:cs typeface="Georgia"/>
                <a:sym typeface="Georgia"/>
              </a:rPr>
              <a:t>2</a:t>
            </a:r>
            <a:r>
              <a:rPr lang="en" sz="1350">
                <a:solidFill>
                  <a:srgbClr val="3D3D4E"/>
                </a:solidFill>
                <a:highlight>
                  <a:srgbClr val="FFFFFF"/>
                </a:highlight>
                <a:latin typeface="Georgia"/>
                <a:ea typeface="Georgia"/>
                <a:cs typeface="Georgia"/>
                <a:sym typeface="Georgia"/>
              </a:rPr>
              <a:t>.</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In the end, it will </a:t>
            </a:r>
            <a:r>
              <a:rPr lang="en" sz="1200">
                <a:solidFill>
                  <a:srgbClr val="C7254E"/>
                </a:solidFill>
                <a:highlight>
                  <a:srgbClr val="F9F2F4"/>
                </a:highlight>
                <a:latin typeface="Courier New"/>
                <a:ea typeface="Courier New"/>
                <a:cs typeface="Courier New"/>
                <a:sym typeface="Courier New"/>
              </a:rPr>
              <a:t>return</a:t>
            </a:r>
            <a:r>
              <a:rPr lang="en" sz="1350">
                <a:solidFill>
                  <a:srgbClr val="3D3D4E"/>
                </a:solidFill>
                <a:highlight>
                  <a:srgbClr val="FFFFFF"/>
                </a:highlight>
                <a:latin typeface="Georgia"/>
                <a:ea typeface="Georgia"/>
                <a:cs typeface="Georgia"/>
                <a:sym typeface="Georgia"/>
              </a:rPr>
              <a:t> the </a:t>
            </a:r>
            <a:r>
              <a:rPr b="1" lang="en" sz="1350">
                <a:solidFill>
                  <a:srgbClr val="3D3D4E"/>
                </a:solidFill>
                <a:highlight>
                  <a:srgbClr val="FFFFFF"/>
                </a:highlight>
                <a:latin typeface="Georgia"/>
                <a:ea typeface="Georgia"/>
                <a:cs typeface="Georgia"/>
                <a:sym typeface="Georgia"/>
              </a:rPr>
              <a:t>check</a:t>
            </a:r>
            <a:r>
              <a:rPr lang="en" sz="1350">
                <a:solidFill>
                  <a:srgbClr val="3D3D4E"/>
                </a:solidFill>
                <a:highlight>
                  <a:srgbClr val="FFFFFF"/>
                </a:highlight>
                <a:latin typeface="Georgia"/>
                <a:ea typeface="Georgia"/>
                <a:cs typeface="Georgia"/>
                <a:sym typeface="Georgia"/>
              </a:rPr>
              <a:t> variable.</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3"/>
          <p:cNvSpPr txBox="1"/>
          <p:nvPr/>
        </p:nvSpPr>
        <p:spPr>
          <a:xfrm>
            <a:off x="657425" y="821800"/>
            <a:ext cx="8073000" cy="3701700"/>
          </a:xfrm>
          <a:prstGeom prst="rect">
            <a:avLst/>
          </a:prstGeom>
          <a:noFill/>
          <a:ln>
            <a:noFill/>
          </a:ln>
        </p:spPr>
        <p:txBody>
          <a:bodyPr anchorCtr="0" anchor="t" bIns="91425" lIns="91425" spcFirstLastPara="1" rIns="91425" wrap="square" tIns="91425">
            <a:spAutoFit/>
          </a:bodyPr>
          <a:lstStyle/>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public static int checkSum(int one, int two)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//Write your code here</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//Declare the necessary variable</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int check;</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int sum = one + two;</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if (sum &lt; 100)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check = 0;</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 else if (sum &gt; 100)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check = 1;</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 else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check = 2;</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//Change the return variable as well</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return check;</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    }</a:t>
            </a:r>
            <a:endParaRPr b="1" sz="1000">
              <a:solidFill>
                <a:schemeClr val="dk1"/>
              </a:solidFill>
              <a:highlight>
                <a:srgbClr val="FFFFFF"/>
              </a:highlight>
            </a:endParaRPr>
          </a:p>
          <a:p>
            <a:pPr indent="-269875" lvl="0" marL="457200" rtl="0" algn="l">
              <a:lnSpc>
                <a:spcPct val="115000"/>
              </a:lnSpc>
              <a:spcBef>
                <a:spcPts val="0"/>
              </a:spcBef>
              <a:spcAft>
                <a:spcPts val="0"/>
              </a:spcAft>
              <a:buClr>
                <a:srgbClr val="3D3D4E"/>
              </a:buClr>
              <a:buSzPts val="650"/>
              <a:buFont typeface="Georgia"/>
              <a:buChar char="●"/>
            </a:pPr>
            <a:r>
              <a:rPr b="1" lang="en" sz="1000">
                <a:solidFill>
                  <a:schemeClr val="dk1"/>
                </a:solidFill>
                <a:highlight>
                  <a:srgbClr val="FFFFFF"/>
                </a:highlight>
              </a:rPr>
              <a:t>}</a:t>
            </a:r>
            <a:endParaRPr b="1"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Font typeface="Georgia"/>
              <a:buChar char="●"/>
            </a:pPr>
            <a:r>
              <a:t/>
            </a:r>
            <a:endParaRPr b="1" sz="1000">
              <a:solidFill>
                <a:schemeClr val="dk1"/>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4"/>
          <p:cNvSpPr txBox="1"/>
          <p:nvPr/>
        </p:nvSpPr>
        <p:spPr>
          <a:xfrm>
            <a:off x="657425" y="821800"/>
            <a:ext cx="8073000" cy="386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chemeClr val="dk1"/>
                </a:solidFill>
                <a:highlight>
                  <a:srgbClr val="FFFFFF"/>
                </a:highlight>
              </a:rPr>
              <a:t>Problem</a:t>
            </a:r>
            <a:endParaRPr sz="2800">
              <a:solidFill>
                <a:schemeClr val="dk1"/>
              </a:solidFill>
              <a:highlight>
                <a:srgbClr val="FFFFFF"/>
              </a:highlight>
            </a:endParaRPr>
          </a:p>
          <a:p>
            <a:pPr indent="0" lvl="0" marL="0" rtl="0" algn="l">
              <a:lnSpc>
                <a:spcPct val="115000"/>
              </a:lnSpc>
              <a:spcBef>
                <a:spcPts val="1200"/>
              </a:spcBef>
              <a:spcAft>
                <a:spcPts val="0"/>
              </a:spcAft>
              <a:buNone/>
            </a:pPr>
            <a:r>
              <a:rPr lang="en" sz="2800">
                <a:solidFill>
                  <a:schemeClr val="dk1"/>
                </a:solidFill>
                <a:highlight>
                  <a:srgbClr val="FFFFFF"/>
                </a:highlight>
              </a:rPr>
              <a:t>Sample input#</a:t>
            </a:r>
            <a:endParaRPr sz="2800">
              <a:solidFill>
                <a:schemeClr val="dk1"/>
              </a:solidFill>
              <a:highlight>
                <a:srgbClr val="FFFFFF"/>
              </a:highlight>
            </a:endParaRPr>
          </a:p>
          <a:p>
            <a:pPr indent="0" lvl="0" marL="0" rtl="0" algn="l">
              <a:lnSpc>
                <a:spcPct val="115000"/>
              </a:lnSpc>
              <a:spcBef>
                <a:spcPts val="1200"/>
              </a:spcBef>
              <a:spcAft>
                <a:spcPts val="0"/>
              </a:spcAft>
              <a:buNone/>
            </a:pPr>
            <a:r>
              <a:rPr lang="en" sz="2800">
                <a:solidFill>
                  <a:schemeClr val="dk1"/>
                </a:solidFill>
                <a:highlight>
                  <a:srgbClr val="FFFFFF"/>
                </a:highlight>
              </a:rPr>
              <a:t>var = 3557</a:t>
            </a:r>
            <a:endParaRPr sz="2800">
              <a:solidFill>
                <a:schemeClr val="dk1"/>
              </a:solidFill>
              <a:highlight>
                <a:srgbClr val="FFFFFF"/>
              </a:highlight>
            </a:endParaRPr>
          </a:p>
          <a:p>
            <a:pPr indent="0" lvl="0" marL="0" rtl="0" algn="l">
              <a:lnSpc>
                <a:spcPct val="115000"/>
              </a:lnSpc>
              <a:spcBef>
                <a:spcPts val="1200"/>
              </a:spcBef>
              <a:spcAft>
                <a:spcPts val="0"/>
              </a:spcAft>
              <a:buNone/>
            </a:pPr>
            <a:r>
              <a:rPr lang="en" sz="2800">
                <a:solidFill>
                  <a:schemeClr val="dk1"/>
                </a:solidFill>
                <a:highlight>
                  <a:srgbClr val="FFFFFF"/>
                </a:highlight>
              </a:rPr>
              <a:t>Sample output#</a:t>
            </a:r>
            <a:endParaRPr sz="2800">
              <a:solidFill>
                <a:schemeClr val="dk1"/>
              </a:solidFill>
              <a:highlight>
                <a:srgbClr val="FFFFFF"/>
              </a:highlight>
            </a:endParaRPr>
          </a:p>
          <a:p>
            <a:pPr indent="0" lvl="0" marL="0" rtl="0" algn="l">
              <a:lnSpc>
                <a:spcPct val="115000"/>
              </a:lnSpc>
              <a:spcBef>
                <a:spcPts val="1200"/>
              </a:spcBef>
              <a:spcAft>
                <a:spcPts val="0"/>
              </a:spcAft>
              <a:buNone/>
            </a:pPr>
            <a:r>
              <a:rPr lang="en" sz="2800">
                <a:solidFill>
                  <a:schemeClr val="dk1"/>
                </a:solidFill>
                <a:highlight>
                  <a:srgbClr val="FFFFFF"/>
                </a:highlight>
              </a:rPr>
              <a:t>sum = 3 + 5 + 5 + 7 = 20</a:t>
            </a:r>
            <a:endParaRPr sz="2800">
              <a:solidFill>
                <a:schemeClr val="dk1"/>
              </a:solidFill>
              <a:highlight>
                <a:srgbClr val="FFFFFF"/>
              </a:highlight>
            </a:endParaRPr>
          </a:p>
          <a:p>
            <a:pPr indent="0" lvl="0" marL="0" rtl="0" algn="l">
              <a:lnSpc>
                <a:spcPct val="115000"/>
              </a:lnSpc>
              <a:spcBef>
                <a:spcPts val="1200"/>
              </a:spcBef>
              <a:spcAft>
                <a:spcPts val="1200"/>
              </a:spcAft>
              <a:buNone/>
            </a:pPr>
            <a:r>
              <a:t/>
            </a:r>
            <a:endParaRPr sz="2800">
              <a:solidFill>
                <a:schemeClr val="dk1"/>
              </a:solidFill>
              <a:highlight>
                <a:srgbClr val="FFFFFF"/>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10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01" name="Google Shape;801;p105"/>
          <p:cNvSpPr txBox="1"/>
          <p:nvPr/>
        </p:nvSpPr>
        <p:spPr>
          <a:xfrm>
            <a:off x="834500" y="1510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Problems</a:t>
            </a:r>
            <a:endParaRPr b="1" sz="1500">
              <a:solidFill>
                <a:srgbClr val="2D3748"/>
              </a:solidFill>
              <a:highlight>
                <a:srgbClr val="FFFFFF"/>
              </a:highlight>
              <a:latin typeface="Roboto"/>
              <a:ea typeface="Roboto"/>
              <a:cs typeface="Roboto"/>
              <a:sym typeface="Roboto"/>
            </a:endParaRPr>
          </a:p>
        </p:txBody>
      </p:sp>
      <p:sp>
        <p:nvSpPr>
          <p:cNvPr id="802" name="Google Shape;802;p105"/>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803" name="Google Shape;803;p105"/>
          <p:cNvSpPr txBox="1"/>
          <p:nvPr/>
        </p:nvSpPr>
        <p:spPr>
          <a:xfrm>
            <a:off x="676200" y="1041100"/>
            <a:ext cx="77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Todo</a:t>
            </a:r>
            <a:endParaRPr/>
          </a:p>
        </p:txBody>
      </p:sp>
      <p:sp>
        <p:nvSpPr>
          <p:cNvPr id="804" name="Google Shape;804;p105"/>
          <p:cNvSpPr txBox="1"/>
          <p:nvPr/>
        </p:nvSpPr>
        <p:spPr>
          <a:xfrm>
            <a:off x="878850" y="1974950"/>
            <a:ext cx="6191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rgbClr val="FFFF00"/>
                </a:highlight>
              </a:rPr>
              <a:t>problem of sum</a:t>
            </a:r>
            <a:endParaRPr b="1" sz="1300">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rgbClr val="FFFFFF"/>
                </a:highlight>
              </a:rPr>
              <a:t>max array</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rgbClr val="FFFF00"/>
                </a:highlight>
              </a:rPr>
              <a:t>Function with return check variable</a:t>
            </a:r>
            <a:endParaRPr b="1" sz="1300">
              <a:solidFill>
                <a:schemeClr val="dk1"/>
              </a:solidFill>
              <a:highlight>
                <a:srgbClr val="FFFF00"/>
              </a:highlight>
            </a:endParaRPr>
          </a:p>
          <a:p>
            <a:pPr indent="0" lvl="0" marL="0" rtl="0" algn="l">
              <a:spcBef>
                <a:spcPts val="0"/>
              </a:spcBef>
              <a:spcAft>
                <a:spcPts val="0"/>
              </a:spcAft>
              <a:buNone/>
            </a:pPr>
            <a:r>
              <a:t/>
            </a:r>
            <a:endParaRPr b="1" sz="1300">
              <a:solidFill>
                <a:schemeClr val="dk1"/>
              </a:solidFill>
              <a:highlight>
                <a:srgbClr val="FFFFF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6"/>
          <p:cNvSpPr txBox="1"/>
          <p:nvPr/>
        </p:nvSpPr>
        <p:spPr>
          <a:xfrm>
            <a:off x="647750" y="193350"/>
            <a:ext cx="8073000" cy="41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highlight>
                  <a:srgbClr val="FFFFFF"/>
                </a:highlight>
              </a:rPr>
              <a:t>package CoreJavaP3.Loops;</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public class SumOfDigit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public static void main(String[] args)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int input = 3453;</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int sum= 0;</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while(input &gt; 0){</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sum = sum + input%10;</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input = input/10;</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System.out.println(sum);</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600">
                <a:solidFill>
                  <a:schemeClr val="dk1"/>
                </a:solidFill>
                <a:highlight>
                  <a:srgbClr val="FFFFFF"/>
                </a:highlight>
              </a:rPr>
              <a:t>}</a:t>
            </a:r>
            <a:endParaRPr sz="6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600">
              <a:solidFill>
                <a:schemeClr val="dk1"/>
              </a:solidFill>
              <a:highlight>
                <a:srgbClr val="FFFFFF"/>
              </a:highlight>
            </a:endParaRPr>
          </a:p>
          <a:p>
            <a:pPr indent="0" lvl="0" marL="0" rtl="0" algn="l">
              <a:lnSpc>
                <a:spcPct val="115000"/>
              </a:lnSpc>
              <a:spcBef>
                <a:spcPts val="1200"/>
              </a:spcBef>
              <a:spcAft>
                <a:spcPts val="1200"/>
              </a:spcAft>
              <a:buNone/>
            </a:pPr>
            <a:r>
              <a:t/>
            </a:r>
            <a:endParaRPr sz="600">
              <a:solidFill>
                <a:schemeClr val="dk1"/>
              </a:solidFill>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10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15" name="Google Shape;815;p107"/>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Class</a:t>
            </a:r>
            <a:endParaRPr b="1" sz="1500">
              <a:solidFill>
                <a:srgbClr val="2D3748"/>
              </a:solidFill>
              <a:highlight>
                <a:srgbClr val="FFFFFF"/>
              </a:highlight>
              <a:latin typeface="Roboto"/>
              <a:ea typeface="Roboto"/>
              <a:cs typeface="Roboto"/>
              <a:sym typeface="Roboto"/>
            </a:endParaRPr>
          </a:p>
        </p:txBody>
      </p:sp>
      <p:sp>
        <p:nvSpPr>
          <p:cNvPr id="816" name="Google Shape;816;p107"/>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817" name="Google Shape;817;p107"/>
          <p:cNvSpPr txBox="1"/>
          <p:nvPr/>
        </p:nvSpPr>
        <p:spPr>
          <a:xfrm>
            <a:off x="1091800" y="1279475"/>
            <a:ext cx="461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 class is a group of objects which have common properties. A class can have some properties and functions (called methods).</a:t>
            </a:r>
            <a:endParaRPr/>
          </a:p>
          <a:p>
            <a:pPr indent="0" lvl="0" marL="0" rtl="0" algn="l">
              <a:spcBef>
                <a:spcPts val="0"/>
              </a:spcBef>
              <a:spcAft>
                <a:spcPts val="0"/>
              </a:spcAft>
              <a:buClr>
                <a:schemeClr val="dk1"/>
              </a:buClr>
              <a:buSzPts val="1100"/>
              <a:buFont typeface="Arial"/>
              <a:buNone/>
            </a:pPr>
            <a:r>
              <a:rPr lang="en"/>
              <a:t>The class we have used is Main.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818" name="Google Shape;818;p107"/>
          <p:cNvPicPr preferRelativeResize="0"/>
          <p:nvPr/>
        </p:nvPicPr>
        <p:blipFill>
          <a:blip r:embed="rId4">
            <a:alphaModFix/>
          </a:blip>
          <a:stretch>
            <a:fillRect/>
          </a:stretch>
        </p:blipFill>
        <p:spPr>
          <a:xfrm>
            <a:off x="1372150" y="2491400"/>
            <a:ext cx="3739737" cy="2081726"/>
          </a:xfrm>
          <a:prstGeom prst="rect">
            <a:avLst/>
          </a:prstGeom>
          <a:noFill/>
          <a:ln>
            <a:noFill/>
          </a:ln>
        </p:spPr>
      </p:pic>
      <p:pic>
        <p:nvPicPr>
          <p:cNvPr id="819" name="Google Shape;819;p107"/>
          <p:cNvPicPr preferRelativeResize="0"/>
          <p:nvPr/>
        </p:nvPicPr>
        <p:blipFill rotWithShape="1">
          <a:blip r:embed="rId5">
            <a:alphaModFix/>
          </a:blip>
          <a:srcRect b="16534" l="0" r="0" t="5101"/>
          <a:stretch/>
        </p:blipFill>
        <p:spPr>
          <a:xfrm>
            <a:off x="5314100" y="1390375"/>
            <a:ext cx="3552025" cy="2388349"/>
          </a:xfrm>
          <a:prstGeom prst="rect">
            <a:avLst/>
          </a:prstGeom>
          <a:noFill/>
          <a:ln>
            <a:noFill/>
          </a:ln>
        </p:spPr>
      </p:pic>
      <p:sp>
        <p:nvSpPr>
          <p:cNvPr id="820" name="Google Shape;820;p107"/>
          <p:cNvSpPr txBox="1"/>
          <p:nvPr/>
        </p:nvSpPr>
        <p:spPr>
          <a:xfrm>
            <a:off x="4691425" y="3693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a class is created, no memory is allocated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10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26" name="Google Shape;826;p108"/>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Objects</a:t>
            </a:r>
            <a:endParaRPr b="1" sz="1500">
              <a:solidFill>
                <a:srgbClr val="2D3748"/>
              </a:solidFill>
              <a:highlight>
                <a:srgbClr val="FFFFFF"/>
              </a:highlight>
              <a:latin typeface="Roboto"/>
              <a:ea typeface="Roboto"/>
              <a:cs typeface="Roboto"/>
              <a:sym typeface="Roboto"/>
            </a:endParaRPr>
          </a:p>
        </p:txBody>
      </p:sp>
      <p:sp>
        <p:nvSpPr>
          <p:cNvPr id="827" name="Google Shape;827;p108"/>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828" name="Google Shape;828;p108"/>
          <p:cNvPicPr preferRelativeResize="0"/>
          <p:nvPr/>
        </p:nvPicPr>
        <p:blipFill rotWithShape="1">
          <a:blip r:embed="rId4">
            <a:alphaModFix/>
          </a:blip>
          <a:srcRect b="1283" l="0" r="5141" t="0"/>
          <a:stretch/>
        </p:blipFill>
        <p:spPr>
          <a:xfrm>
            <a:off x="502150" y="1262837"/>
            <a:ext cx="5528449" cy="3264525"/>
          </a:xfrm>
          <a:prstGeom prst="rect">
            <a:avLst/>
          </a:prstGeom>
          <a:noFill/>
          <a:ln>
            <a:noFill/>
          </a:ln>
        </p:spPr>
      </p:pic>
      <p:sp>
        <p:nvSpPr>
          <p:cNvPr id="829" name="Google Shape;829;p108"/>
          <p:cNvSpPr txBox="1"/>
          <p:nvPr/>
        </p:nvSpPr>
        <p:spPr>
          <a:xfrm>
            <a:off x="6144000" y="1393875"/>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Object</a:t>
            </a:r>
            <a:r>
              <a:rPr lang="en" sz="1300">
                <a:solidFill>
                  <a:srgbClr val="273239"/>
                </a:solidFill>
                <a:highlight>
                  <a:srgbClr val="FFFFFF"/>
                </a:highlight>
              </a:rPr>
              <a:t> is an instance of a class. All data members and member functions of the class can be accessed with the help of objects</a:t>
            </a:r>
            <a:endParaRPr/>
          </a:p>
        </p:txBody>
      </p:sp>
      <p:sp>
        <p:nvSpPr>
          <p:cNvPr id="830" name="Google Shape;830;p108"/>
          <p:cNvSpPr txBox="1"/>
          <p:nvPr/>
        </p:nvSpPr>
        <p:spPr>
          <a:xfrm>
            <a:off x="6030600" y="28319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Objects are allocated memory space whenever they are created.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0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36" name="Google Shape;836;p109"/>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Class  &amp; Objects</a:t>
            </a:r>
            <a:endParaRPr b="1" sz="1500">
              <a:solidFill>
                <a:srgbClr val="2D3748"/>
              </a:solidFill>
              <a:highlight>
                <a:srgbClr val="FFFFFF"/>
              </a:highlight>
              <a:latin typeface="Roboto"/>
              <a:ea typeface="Roboto"/>
              <a:cs typeface="Roboto"/>
              <a:sym typeface="Roboto"/>
            </a:endParaRPr>
          </a:p>
        </p:txBody>
      </p:sp>
      <p:sp>
        <p:nvSpPr>
          <p:cNvPr id="837" name="Google Shape;837;p109"/>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pic>
        <p:nvPicPr>
          <p:cNvPr id="838" name="Google Shape;838;p109"/>
          <p:cNvPicPr preferRelativeResize="0"/>
          <p:nvPr/>
        </p:nvPicPr>
        <p:blipFill>
          <a:blip r:embed="rId4">
            <a:alphaModFix/>
          </a:blip>
          <a:stretch>
            <a:fillRect/>
          </a:stretch>
        </p:blipFill>
        <p:spPr>
          <a:xfrm>
            <a:off x="2613475" y="1149612"/>
            <a:ext cx="3814650" cy="3490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11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44" name="Google Shape;844;p110"/>
          <p:cNvSpPr txBox="1"/>
          <p:nvPr/>
        </p:nvSpPr>
        <p:spPr>
          <a:xfrm>
            <a:off x="874000" y="348500"/>
            <a:ext cx="7293600" cy="785100"/>
          </a:xfrm>
          <a:prstGeom prst="rect">
            <a:avLst/>
          </a:prstGeom>
          <a:noFill/>
          <a:ln>
            <a:noFill/>
          </a:ln>
        </p:spPr>
        <p:txBody>
          <a:bodyPr anchorCtr="0" anchor="ctr" bIns="91425" lIns="91425" spcFirstLastPara="1" rIns="91425" wrap="square" tIns="91425">
            <a:spAutoFit/>
          </a:bodyPr>
          <a:lstStyle/>
          <a:p>
            <a:pPr indent="0" lvl="0" marL="457200" rtl="0" algn="ctr">
              <a:spcBef>
                <a:spcPts val="0"/>
              </a:spcBef>
              <a:spcAft>
                <a:spcPts val="0"/>
              </a:spcAft>
              <a:buNone/>
            </a:pPr>
            <a:r>
              <a:rPr b="1" lang="en" sz="3900">
                <a:solidFill>
                  <a:srgbClr val="FF0000"/>
                </a:solidFill>
                <a:highlight>
                  <a:srgbClr val="FCE5CD"/>
                </a:highlight>
                <a:latin typeface="Lato"/>
                <a:ea typeface="Lato"/>
                <a:cs typeface="Lato"/>
                <a:sym typeface="Lato"/>
              </a:rPr>
              <a:t>Class</a:t>
            </a:r>
            <a:endParaRPr b="1" sz="1500">
              <a:solidFill>
                <a:srgbClr val="2D3748"/>
              </a:solidFill>
              <a:highlight>
                <a:srgbClr val="FFFFFF"/>
              </a:highlight>
              <a:latin typeface="Roboto"/>
              <a:ea typeface="Roboto"/>
              <a:cs typeface="Roboto"/>
              <a:sym typeface="Roboto"/>
            </a:endParaRPr>
          </a:p>
        </p:txBody>
      </p:sp>
      <p:sp>
        <p:nvSpPr>
          <p:cNvPr id="845" name="Google Shape;845;p110"/>
          <p:cNvSpPr txBox="1"/>
          <p:nvPr/>
        </p:nvSpPr>
        <p:spPr>
          <a:xfrm>
            <a:off x="8626150" y="2639350"/>
            <a:ext cx="380100" cy="5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solidFill>
                  <a:srgbClr val="212529"/>
                </a:solidFill>
                <a:highlight>
                  <a:srgbClr val="FFFFFF"/>
                </a:highlight>
                <a:latin typeface="Open Sans"/>
                <a:ea typeface="Open Sans"/>
                <a:cs typeface="Open Sans"/>
                <a:sym typeface="Open Sans"/>
              </a:rPr>
              <a:t>401 Response</a:t>
            </a:r>
            <a:endParaRPr sz="300">
              <a:solidFill>
                <a:srgbClr val="212529"/>
              </a:solidFill>
              <a:highlight>
                <a:srgbClr val="FFFFFF"/>
              </a:highlight>
              <a:latin typeface="Open Sans"/>
              <a:ea typeface="Open Sans"/>
              <a:cs typeface="Open Sans"/>
              <a:sym typeface="Open Sans"/>
            </a:endParaRPr>
          </a:p>
          <a:p>
            <a:pPr indent="0" lvl="0" marL="0" rtl="0" algn="l">
              <a:lnSpc>
                <a:spcPct val="115000"/>
              </a:lnSpc>
              <a:spcBef>
                <a:spcPts val="400"/>
              </a:spcBef>
              <a:spcAft>
                <a:spcPts val="0"/>
              </a:spcAft>
              <a:buNone/>
            </a:pPr>
            <a:r>
              <a:t/>
            </a:r>
            <a:endParaRPr sz="1100">
              <a:solidFill>
                <a:schemeClr val="dk1"/>
              </a:solidFill>
            </a:endParaRPr>
          </a:p>
        </p:txBody>
      </p:sp>
      <p:sp>
        <p:nvSpPr>
          <p:cNvPr id="846" name="Google Shape;846;p110"/>
          <p:cNvSpPr txBox="1"/>
          <p:nvPr/>
        </p:nvSpPr>
        <p:spPr>
          <a:xfrm>
            <a:off x="396400" y="1343900"/>
            <a:ext cx="8498400" cy="272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1350">
                <a:solidFill>
                  <a:srgbClr val="3D3D4E"/>
                </a:solidFill>
                <a:highlight>
                  <a:srgbClr val="FFFFFF"/>
                </a:highlight>
                <a:latin typeface="Georgia"/>
                <a:ea typeface="Georgia"/>
                <a:cs typeface="Georgia"/>
                <a:sym typeface="Georgia"/>
              </a:rPr>
              <a:t>Every class in Java can be composed of the following elements:</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1400"/>
              </a:spcBef>
              <a:spcAft>
                <a:spcPts val="0"/>
              </a:spcAft>
              <a:buClr>
                <a:srgbClr val="3D3D4E"/>
              </a:buClr>
              <a:buSzPts val="1350"/>
              <a:buFont typeface="Georgia"/>
              <a:buChar char="●"/>
            </a:pPr>
            <a:r>
              <a:rPr b="1" lang="en" sz="1200">
                <a:solidFill>
                  <a:schemeClr val="dk1"/>
                </a:solidFill>
                <a:highlight>
                  <a:srgbClr val="FFFF00"/>
                </a:highlight>
                <a:latin typeface="Courier New"/>
                <a:ea typeface="Courier New"/>
                <a:cs typeface="Courier New"/>
                <a:sym typeface="Courier New"/>
              </a:rPr>
              <a:t>fields, member variables or instance variables</a:t>
            </a:r>
            <a:r>
              <a:rPr lang="en" sz="1350">
                <a:solidFill>
                  <a:srgbClr val="3D3D4E"/>
                </a:solidFill>
                <a:highlight>
                  <a:srgbClr val="FFFFFF"/>
                </a:highlight>
                <a:latin typeface="Georgia"/>
                <a:ea typeface="Georgia"/>
                <a:cs typeface="Georgia"/>
                <a:sym typeface="Georgia"/>
              </a:rPr>
              <a:t> - These are variables that hold data specific to a particular object. For each object of a class, there is one field.</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b="1" lang="en" sz="1200">
                <a:solidFill>
                  <a:schemeClr val="dk1"/>
                </a:solidFill>
                <a:highlight>
                  <a:srgbClr val="FFFF00"/>
                </a:highlight>
                <a:latin typeface="Courier New"/>
                <a:ea typeface="Courier New"/>
                <a:cs typeface="Courier New"/>
                <a:sym typeface="Courier New"/>
              </a:rPr>
              <a:t>member methods or instance method</a:t>
            </a:r>
            <a:r>
              <a:rPr lang="en" sz="1200">
                <a:solidFill>
                  <a:srgbClr val="C7254E"/>
                </a:solidFill>
                <a:highlight>
                  <a:srgbClr val="F9F2F4"/>
                </a:highlight>
                <a:latin typeface="Courier New"/>
                <a:ea typeface="Courier New"/>
                <a:cs typeface="Courier New"/>
                <a:sym typeface="Courier New"/>
              </a:rPr>
              <a:t>s</a:t>
            </a:r>
            <a:r>
              <a:rPr lang="en" sz="1350">
                <a:solidFill>
                  <a:srgbClr val="3D3D4E"/>
                </a:solidFill>
                <a:highlight>
                  <a:srgbClr val="FFFFFF"/>
                </a:highlight>
                <a:latin typeface="Georgia"/>
                <a:ea typeface="Georgia"/>
                <a:cs typeface="Georgia"/>
                <a:sym typeface="Georgia"/>
              </a:rPr>
              <a:t> - These perform operations on objects and are defined within the class.</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b="1" lang="en" sz="1200">
                <a:solidFill>
                  <a:schemeClr val="dk1"/>
                </a:solidFill>
                <a:highlight>
                  <a:srgbClr val="FFFF00"/>
                </a:highlight>
                <a:latin typeface="Courier New"/>
                <a:ea typeface="Courier New"/>
                <a:cs typeface="Courier New"/>
                <a:sym typeface="Courier New"/>
              </a:rPr>
              <a:t>static or class field</a:t>
            </a:r>
            <a:r>
              <a:rPr lang="en" sz="1200">
                <a:solidFill>
                  <a:srgbClr val="C7254E"/>
                </a:solidFill>
                <a:highlight>
                  <a:srgbClr val="F9F2F4"/>
                </a:highlight>
                <a:latin typeface="Courier New"/>
                <a:ea typeface="Courier New"/>
                <a:cs typeface="Courier New"/>
                <a:sym typeface="Courier New"/>
              </a:rPr>
              <a:t>s</a:t>
            </a:r>
            <a:r>
              <a:rPr lang="en" sz="1350">
                <a:solidFill>
                  <a:srgbClr val="3D3D4E"/>
                </a:solidFill>
                <a:highlight>
                  <a:srgbClr val="FFFFFF"/>
                </a:highlight>
                <a:latin typeface="Georgia"/>
                <a:ea typeface="Georgia"/>
                <a:cs typeface="Georgia"/>
                <a:sym typeface="Georgia"/>
              </a:rPr>
              <a:t> - These fields are common to any object within the same class. They can only exist once in the class irrespective of the total number of objects in the class.</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b="1" lang="en" sz="1200">
                <a:solidFill>
                  <a:schemeClr val="dk1"/>
                </a:solidFill>
                <a:highlight>
                  <a:srgbClr val="FFFF00"/>
                </a:highlight>
                <a:latin typeface="Courier New"/>
                <a:ea typeface="Courier New"/>
                <a:cs typeface="Courier New"/>
                <a:sym typeface="Courier New"/>
              </a:rPr>
              <a:t>static or class methods</a:t>
            </a:r>
            <a:r>
              <a:rPr lang="en" sz="1350">
                <a:solidFill>
                  <a:srgbClr val="3D3D4E"/>
                </a:solidFill>
                <a:highlight>
                  <a:srgbClr val="FFFFFF"/>
                </a:highlight>
                <a:latin typeface="Georgia"/>
                <a:ea typeface="Georgia"/>
                <a:cs typeface="Georgia"/>
                <a:sym typeface="Georgia"/>
              </a:rPr>
              <a:t> - These methods do not affect a specific object in the class.</a:t>
            </a:r>
            <a:endParaRPr sz="1350">
              <a:solidFill>
                <a:srgbClr val="3D3D4E"/>
              </a:solidFill>
              <a:highlight>
                <a:srgbClr val="FFFFFF"/>
              </a:highlight>
              <a:latin typeface="Georgia"/>
              <a:ea typeface="Georgia"/>
              <a:cs typeface="Georgia"/>
              <a:sym typeface="Georgia"/>
            </a:endParaRPr>
          </a:p>
          <a:p>
            <a:pPr indent="-314325" lvl="0" marL="457200" rtl="0" algn="l">
              <a:lnSpc>
                <a:spcPct val="115000"/>
              </a:lnSpc>
              <a:spcBef>
                <a:spcPts val="0"/>
              </a:spcBef>
              <a:spcAft>
                <a:spcPts val="0"/>
              </a:spcAft>
              <a:buClr>
                <a:srgbClr val="3D3D4E"/>
              </a:buClr>
              <a:buSzPts val="1350"/>
              <a:buFont typeface="Georgia"/>
              <a:buChar char="●"/>
            </a:pPr>
            <a:r>
              <a:rPr b="1" lang="en" sz="1200">
                <a:solidFill>
                  <a:schemeClr val="dk1"/>
                </a:solidFill>
                <a:highlight>
                  <a:srgbClr val="FFFF00"/>
                </a:highlight>
                <a:latin typeface="Courier New"/>
                <a:ea typeface="Courier New"/>
                <a:cs typeface="Courier New"/>
                <a:sym typeface="Courier New"/>
              </a:rPr>
              <a:t>inner classes</a:t>
            </a:r>
            <a:r>
              <a:rPr lang="en" sz="1350">
                <a:solidFill>
                  <a:srgbClr val="3D3D4E"/>
                </a:solidFill>
                <a:highlight>
                  <a:srgbClr val="FFFFFF"/>
                </a:highlight>
                <a:latin typeface="Georgia"/>
                <a:ea typeface="Georgia"/>
                <a:cs typeface="Georgia"/>
                <a:sym typeface="Georgia"/>
              </a:rPr>
              <a:t> - At times a class will be defined within a class if it is a subset of another class. The class contained within another is the </a:t>
            </a:r>
            <a:r>
              <a:rPr b="1" lang="en" sz="1350">
                <a:solidFill>
                  <a:srgbClr val="3D3D4E"/>
                </a:solidFill>
                <a:highlight>
                  <a:srgbClr val="FFFFFF"/>
                </a:highlight>
                <a:latin typeface="Georgia"/>
                <a:ea typeface="Georgia"/>
                <a:cs typeface="Georgia"/>
                <a:sym typeface="Georgia"/>
              </a:rPr>
              <a:t>inner</a:t>
            </a:r>
            <a:r>
              <a:rPr lang="en" sz="1350">
                <a:solidFill>
                  <a:srgbClr val="3D3D4E"/>
                </a:solidFill>
                <a:highlight>
                  <a:srgbClr val="FFFFFF"/>
                </a:highlight>
                <a:latin typeface="Georgia"/>
                <a:ea typeface="Georgia"/>
                <a:cs typeface="Georgia"/>
                <a:sym typeface="Georgia"/>
              </a:rPr>
              <a:t> class.</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FF7903"/>
                </a:solidFill>
              </a:rPr>
              <a:t>Thanks, for attending Class</a:t>
            </a:r>
            <a:endParaRPr b="1" sz="4400">
              <a:solidFill>
                <a:srgbClr val="FF7903"/>
              </a:solidFill>
            </a:endParaRPr>
          </a:p>
          <a:p>
            <a:pPr indent="0" lvl="0" marL="0" rtl="0" algn="l">
              <a:spcBef>
                <a:spcPts val="0"/>
              </a:spcBef>
              <a:spcAft>
                <a:spcPts val="0"/>
              </a:spcAft>
              <a:buNone/>
            </a:pPr>
            <a:r>
              <a:t/>
            </a:r>
            <a:endParaRPr b="1" sz="4400">
              <a:solidFill>
                <a:srgbClr val="FF7903"/>
              </a:solidFill>
            </a:endParaRPr>
          </a:p>
          <a:p>
            <a:pPr indent="0" lvl="0" marL="0" rtl="0" algn="l">
              <a:spcBef>
                <a:spcPts val="0"/>
              </a:spcBef>
              <a:spcAft>
                <a:spcPts val="0"/>
              </a:spcAft>
              <a:buNone/>
            </a:pPr>
            <a:r>
              <a:rPr b="1" lang="en" sz="4400">
                <a:solidFill>
                  <a:srgbClr val="FF7903"/>
                </a:solidFill>
              </a:rPr>
              <a:t>I hope you liked it. Say Thanks in Comment :)  </a:t>
            </a:r>
            <a:endParaRPr b="1" sz="4400">
              <a:solidFill>
                <a:srgbClr val="FF790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